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6" r:id="rId5"/>
    <p:sldId id="259" r:id="rId6"/>
    <p:sldId id="256" r:id="rId7"/>
    <p:sldId id="270" r:id="rId8"/>
    <p:sldId id="258" r:id="rId9"/>
    <p:sldId id="299" r:id="rId10"/>
    <p:sldId id="257" r:id="rId11"/>
    <p:sldId id="260" r:id="rId12"/>
    <p:sldId id="285" r:id="rId13"/>
    <p:sldId id="300" r:id="rId14"/>
    <p:sldId id="301" r:id="rId15"/>
    <p:sldId id="264" r:id="rId16"/>
    <p:sldId id="302" r:id="rId17"/>
    <p:sldId id="303" r:id="rId18"/>
    <p:sldId id="304" r:id="rId19"/>
    <p:sldId id="307" r:id="rId20"/>
    <p:sldId id="298" r:id="rId21"/>
    <p:sldId id="308" r:id="rId22"/>
    <p:sldId id="309" r:id="rId23"/>
    <p:sldId id="31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20" r:id="rId32"/>
    <p:sldId id="282" r:id="rId33"/>
    <p:sldId id="319" r:id="rId34"/>
    <p:sldId id="262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75B"/>
    <a:srgbClr val="162A4D"/>
    <a:srgbClr val="14C3F5"/>
    <a:srgbClr val="FA9208"/>
    <a:srgbClr val="CAED8A"/>
    <a:srgbClr val="408B1D"/>
    <a:srgbClr val="FBFFFF"/>
    <a:srgbClr val="95DA14"/>
    <a:srgbClr val="EAFE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311" autoAdjust="0"/>
  </p:normalViewPr>
  <p:slideViewPr>
    <p:cSldViewPr snapToGrid="0" showGuides="1">
      <p:cViewPr varScale="1">
        <p:scale>
          <a:sx n="114" d="100"/>
          <a:sy n="114" d="100"/>
        </p:scale>
        <p:origin x="811" y="101"/>
      </p:cViewPr>
      <p:guideLst>
        <p:guide orient="horz" pos="1888"/>
        <p:guide pos="257"/>
        <p:guide orient="horz" pos="247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72F9-FEF1-4DF2-8754-ACECD8FE17D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7A9D-D0B0-4219-9438-CCF8AD262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07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tree with a bird in it&#10;&#10;Description automatically generated">
            <a:extLst>
              <a:ext uri="{FF2B5EF4-FFF2-40B4-BE49-F238E27FC236}">
                <a16:creationId xmlns:a16="http://schemas.microsoft.com/office/drawing/2014/main" id="{94F6AEEF-8F9C-3859-88A1-3789D1CEB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20446" y="4814367"/>
            <a:ext cx="1551942" cy="1896804"/>
          </a:xfrm>
          <a:prstGeom prst="rect">
            <a:avLst/>
          </a:prstGeom>
        </p:spPr>
      </p:pic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85F9922B-8C64-F844-9951-E8B53E62E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98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ee with a bird in it&#10;&#10;Description automatically generated">
            <a:extLst>
              <a:ext uri="{FF2B5EF4-FFF2-40B4-BE49-F238E27FC236}">
                <a16:creationId xmlns:a16="http://schemas.microsoft.com/office/drawing/2014/main" id="{AB028C03-D761-F7FB-690A-342F0D8B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49021" y="4814367"/>
            <a:ext cx="1551942" cy="189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91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6D8631AD-BF27-2CC6-49C4-E903FFE59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02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rawing board with a pencil and a mouse&#10;&#10;Description automatically generated">
            <a:extLst>
              <a:ext uri="{FF2B5EF4-FFF2-40B4-BE49-F238E27FC236}">
                <a16:creationId xmlns:a16="http://schemas.microsoft.com/office/drawing/2014/main" id="{BEF3BA59-D311-84C5-8FAD-B860FF0B1C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2" y="5530158"/>
            <a:ext cx="1067182" cy="11633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854E3-5CAC-AB39-CFF0-E5D0546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B44DC-CF37-C537-AD3E-118D10C3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E5F0-F61B-087A-C175-2BE2F5B6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1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83A3-2702-0411-A571-4AD6F985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3458-B2A1-BB3B-1BA0-0644D25E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B998-27DE-FBCA-0934-4B0ADC0DA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3AB-93A8-9242-46B6-6C8549D37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C1AD-F06E-2A76-C4D9-1C309A75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275B"/>
          </a:solidFill>
          <a:latin typeface="Comic Neu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IRECTORSproject" TargetMode="External"/><Relationship Id="rId13" Type="http://schemas.openxmlformats.org/officeDocument/2006/relationships/image" Target="../media/image46.png"/><Relationship Id="rId3" Type="http://schemas.openxmlformats.org/officeDocument/2006/relationships/hyperlink" Target="https://erasmus-plus.ec.europa.eu/projects/search/details/2023-1-NL01-KA210-SCH-000157821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hyperlink" Target="mailto:ana.kuvezdic.divjak@geof.unizg.hr" TargetMode="External"/><Relationship Id="rId5" Type="http://schemas.openxmlformats.org/officeDocument/2006/relationships/image" Target="../media/image42.png"/><Relationship Id="rId15" Type="http://schemas.openxmlformats.org/officeDocument/2006/relationships/image" Target="../media/image1.png"/><Relationship Id="rId10" Type="http://schemas.openxmlformats.org/officeDocument/2006/relationships/hyperlink" Target="mailto:ivana.bosnic@fer.unizg.hr" TargetMode="External"/><Relationship Id="rId4" Type="http://schemas.openxmlformats.org/officeDocument/2006/relationships/hyperlink" Target="www.kidsdirectors.eu" TargetMode="External"/><Relationship Id="rId9" Type="http://schemas.openxmlformats.org/officeDocument/2006/relationships/hyperlink" Target="mailto:info@kidsdirectors.eu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Picture 6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00262DEF-2923-D92F-EEC8-105C2BBE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18" name="Picture 17" descr="A cartoon of a robot&#10;&#10;Description automatically generated">
            <a:extLst>
              <a:ext uri="{FF2B5EF4-FFF2-40B4-BE49-F238E27FC236}">
                <a16:creationId xmlns:a16="http://schemas.microsoft.com/office/drawing/2014/main" id="{D776FD18-F8EA-6E4D-D284-71AEE4CF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90" y="3460747"/>
            <a:ext cx="3062277" cy="3331148"/>
          </a:xfrm>
          <a:prstGeom prst="rect">
            <a:avLst/>
          </a:prstGeom>
        </p:spPr>
      </p:pic>
      <p:pic>
        <p:nvPicPr>
          <p:cNvPr id="20" name="Picture 19" descr="A yellow star in the dark&#10;&#10;Description automatically generated">
            <a:extLst>
              <a:ext uri="{FF2B5EF4-FFF2-40B4-BE49-F238E27FC236}">
                <a16:creationId xmlns:a16="http://schemas.microsoft.com/office/drawing/2014/main" id="{D1B9B4D3-D363-145C-3100-A2A55C645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2707669"/>
            <a:ext cx="3002792" cy="150615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05C4642-0E5F-8535-1CFE-26CE87500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ED7A2EC-22D8-8B40-61DE-51F8E7CF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65 0.00602 L 0.04987 0.01366 L 0.11432 0.01065 L 0.20859 -0.0081 L 0.26523 -0.00185 L 0.36549 0.0169 L 0.45794 -0.01574 L 0.59752 -0.00347 " pathEditMode="relative" ptsTypes="AAAAAAAA">
                                      <p:cBhvr>
                                        <p:cTn id="23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37000F-9BD2-2BE4-19BE-23746F4D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48" y="73152"/>
            <a:ext cx="454878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8E743-97FF-D4FF-0CA4-215DA04E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EF89-EB55-7800-E54C-2205D1EE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How many steps you need to take from one side of the classroom to the other?</a:t>
            </a:r>
          </a:p>
          <a:p>
            <a:pPr lvl="1"/>
            <a:r>
              <a:rPr lang="en-GB" noProof="0" dirty="0"/>
              <a:t>Take a sticky note and write down your guess!</a:t>
            </a:r>
          </a:p>
          <a:p>
            <a:pPr lvl="1"/>
            <a:r>
              <a:rPr lang="en-GB" noProof="0" dirty="0"/>
              <a:t>Write down your name as well</a:t>
            </a:r>
          </a:p>
          <a:p>
            <a:endParaRPr lang="en-GB" noProof="0" dirty="0"/>
          </a:p>
          <a:p>
            <a:r>
              <a:rPr lang="en-GB" noProof="0" dirty="0"/>
              <a:t>How many steps you need to take from ... to ... ?</a:t>
            </a:r>
          </a:p>
          <a:p>
            <a:pPr lvl="1"/>
            <a:r>
              <a:rPr lang="en-GB" noProof="0" dirty="0"/>
              <a:t>Will you always make the same number of steps?</a:t>
            </a:r>
          </a:p>
          <a:p>
            <a:pPr lvl="1"/>
            <a:r>
              <a:rPr lang="en-GB" noProof="0" dirty="0"/>
              <a:t>Will two friends walking together make the same </a:t>
            </a:r>
            <a:br>
              <a:rPr lang="hr-HR" noProof="0" dirty="0"/>
            </a:br>
            <a:r>
              <a:rPr lang="en-GB" noProof="0" dirty="0"/>
              <a:t>number of steps?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479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9464-15E1-1EF4-B776-4EF2175A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</a:t>
            </a:r>
            <a:r>
              <a:rPr lang="hr-HR" noProof="0" dirty="0"/>
              <a:t> </a:t>
            </a:r>
            <a:r>
              <a:rPr lang="en-GB" noProof="0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1F35-4043-50FB-4867-B687ACE8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Is there an </a:t>
            </a:r>
            <a:r>
              <a:rPr lang="en-GB" b="1" noProof="0" dirty="0"/>
              <a:t>exact </a:t>
            </a:r>
            <a:r>
              <a:rPr lang="en-GB" noProof="0" dirty="0"/>
              <a:t>number of steps you did today?</a:t>
            </a:r>
          </a:p>
          <a:p>
            <a:endParaRPr lang="en-GB" noProof="0" dirty="0"/>
          </a:p>
          <a:p>
            <a:r>
              <a:rPr lang="en-GB" noProof="0" dirty="0"/>
              <a:t>How can we measure that?</a:t>
            </a:r>
          </a:p>
          <a:p>
            <a:pPr lvl="1"/>
            <a:r>
              <a:rPr lang="en-GB" noProof="0" dirty="0"/>
              <a:t>Will those methods always give us the same answers?</a:t>
            </a:r>
          </a:p>
          <a:p>
            <a:pPr lvl="1"/>
            <a:endParaRPr lang="en-GB" noProof="0" dirty="0"/>
          </a:p>
          <a:p>
            <a:r>
              <a:rPr lang="en-GB" noProof="0" dirty="0"/>
              <a:t>Is there an </a:t>
            </a:r>
            <a:r>
              <a:rPr lang="en-GB" b="1" noProof="0" dirty="0"/>
              <a:t>exact </a:t>
            </a:r>
            <a:r>
              <a:rPr lang="en-GB" noProof="0" dirty="0"/>
              <a:t>distance between two objects?</a:t>
            </a:r>
          </a:p>
          <a:p>
            <a:endParaRPr lang="en-GB" noProof="0" dirty="0"/>
          </a:p>
          <a:p>
            <a:r>
              <a:rPr lang="en-GB" noProof="0" dirty="0"/>
              <a:t>How can we measure that?</a:t>
            </a:r>
          </a:p>
          <a:p>
            <a:pPr lvl="1"/>
            <a:r>
              <a:rPr lang="en-GB" noProof="0" dirty="0"/>
              <a:t>Will those methods always give us the same answers?</a:t>
            </a:r>
          </a:p>
          <a:p>
            <a:pPr lvl="1"/>
            <a:endParaRPr lang="en-GB" noProof="0" dirty="0"/>
          </a:p>
        </p:txBody>
      </p:sp>
      <p:pic>
        <p:nvPicPr>
          <p:cNvPr id="5" name="Picture 4" descr="A red question mark with a black background&#10;&#10;Description automatically generated">
            <a:extLst>
              <a:ext uri="{FF2B5EF4-FFF2-40B4-BE49-F238E27FC236}">
                <a16:creationId xmlns:a16="http://schemas.microsoft.com/office/drawing/2014/main" id="{B5396334-C129-9B86-A9E2-71B950F9D0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80" y="1862709"/>
            <a:ext cx="210642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ADF7-47C0-E197-E6E2-394C15E4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Today we will 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9800-AB38-6FD3-3931-98B4C051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Learn that there are different ways to obtain data for the same goal</a:t>
            </a:r>
          </a:p>
          <a:p>
            <a:endParaRPr lang="en-GB" noProof="0" dirty="0"/>
          </a:p>
          <a:p>
            <a:r>
              <a:rPr lang="en-GB" noProof="0" dirty="0"/>
              <a:t>See that we can do things manually or with technology</a:t>
            </a:r>
          </a:p>
          <a:p>
            <a:endParaRPr lang="en-GB" noProof="0" dirty="0"/>
          </a:p>
          <a:p>
            <a:r>
              <a:rPr lang="en-GB" noProof="0" dirty="0"/>
              <a:t>Compare the different methods to get the data </a:t>
            </a:r>
          </a:p>
          <a:p>
            <a:endParaRPr lang="en-GB" noProof="0" dirty="0"/>
          </a:p>
          <a:p>
            <a:r>
              <a:rPr lang="en-GB" noProof="0" dirty="0"/>
              <a:t>Learn how to choose the best way for calculating distances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763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C22C5-7765-527B-6412-62D4DF876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Counting the steps -</a:t>
            </a:r>
            <a:br>
              <a:rPr lang="en-GB" noProof="0" dirty="0"/>
            </a:br>
            <a:r>
              <a:rPr lang="en-GB" noProof="0" dirty="0"/>
              <a:t>manually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FEC3CE-7025-88B2-98C3-B634BB0D6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A61EAC-E7F6-F6F8-07BA-AC9E5D58FE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6" y="256032"/>
            <a:ext cx="770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08BF-737A-C20F-A7FD-65DF9E0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Count the steps from point A to point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EBDD-4DF1-FC58-663B-15874298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Walk normally</a:t>
            </a:r>
          </a:p>
          <a:p>
            <a:pPr lvl="1"/>
            <a:r>
              <a:rPr lang="en-GB" noProof="0" dirty="0"/>
              <a:t>If the last step is very small, don’t count it</a:t>
            </a:r>
          </a:p>
          <a:p>
            <a:pPr lvl="1"/>
            <a:r>
              <a:rPr lang="en-GB" noProof="0" dirty="0"/>
              <a:t>If the last step is almost a full one, count it</a:t>
            </a:r>
          </a:p>
          <a:p>
            <a:r>
              <a:rPr lang="en-GB" noProof="0" dirty="0"/>
              <a:t>Don’t cheat!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C663F3-0E96-983E-62F3-C9B55003EE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6" y="256032"/>
            <a:ext cx="770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A807-13E5-76B4-A7CA-C0F1BA6B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Count the steps from point A to point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B19C-A0BE-9305-F51B-A26B35E8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Write your number of steps on a sticky note </a:t>
            </a:r>
            <a:br>
              <a:rPr lang="hr-HR" noProof="0" dirty="0"/>
            </a:br>
            <a:r>
              <a:rPr lang="en-GB" noProof="0" dirty="0"/>
              <a:t>which you already have</a:t>
            </a:r>
          </a:p>
          <a:p>
            <a:endParaRPr lang="en-GB" noProof="0" dirty="0"/>
          </a:p>
          <a:p>
            <a:r>
              <a:rPr lang="en-GB" noProof="0" dirty="0"/>
              <a:t>Compare two numbers – your guess and your measurement!</a:t>
            </a:r>
          </a:p>
          <a:p>
            <a:endParaRPr lang="en-GB" noProof="0" dirty="0"/>
          </a:p>
          <a:p>
            <a:r>
              <a:rPr lang="en-GB" noProof="0" dirty="0"/>
              <a:t>Is it hard to count steps manually?</a:t>
            </a:r>
          </a:p>
          <a:p>
            <a:endParaRPr lang="en-GB" noProof="0" dirty="0"/>
          </a:p>
          <a:p>
            <a:r>
              <a:rPr lang="en-GB" noProof="0" dirty="0"/>
              <a:t>Did you all get the same results?</a:t>
            </a:r>
          </a:p>
          <a:p>
            <a:r>
              <a:rPr lang="en-GB" noProof="0" dirty="0"/>
              <a:t>If you did the walk twice, did you get the same results?</a:t>
            </a:r>
          </a:p>
        </p:txBody>
      </p:sp>
    </p:spTree>
    <p:extLst>
      <p:ext uri="{BB962C8B-B14F-4D97-AF65-F5344CB8AC3E}">
        <p14:creationId xmlns:p14="http://schemas.microsoft.com/office/powerpoint/2010/main" val="379017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C22C5-7765-527B-6412-62D4DF876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Counting the steps -</a:t>
            </a:r>
            <a:br>
              <a:rPr lang="en-GB" noProof="0" dirty="0"/>
            </a:br>
            <a:r>
              <a:rPr lang="en-GB" noProof="0" dirty="0"/>
              <a:t>mobile phone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FEC3CE-7025-88B2-98C3-B634BB0D6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97349C6A-089A-647F-CB85-64A7762F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16" y="3537425"/>
            <a:ext cx="5343501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BAE-8C7F-D61D-EAB2-271CD255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2264-556A-8797-11AF-71BB22F4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Ever heard of the word „sensors”?</a:t>
            </a:r>
          </a:p>
          <a:p>
            <a:endParaRPr lang="en-GB" noProof="0" dirty="0"/>
          </a:p>
          <a:p>
            <a:r>
              <a:rPr lang="en-GB" noProof="0" dirty="0"/>
              <a:t>Sensors – „sense”!</a:t>
            </a:r>
          </a:p>
          <a:p>
            <a:endParaRPr lang="en-GB" noProof="0" dirty="0"/>
          </a:p>
          <a:p>
            <a:r>
              <a:rPr lang="en-GB" noProof="0" dirty="0"/>
              <a:t>Any idea what can sensors „sense”?</a:t>
            </a:r>
          </a:p>
          <a:p>
            <a:endParaRPr lang="en-GB" noProof="0" dirty="0"/>
          </a:p>
          <a:p>
            <a:r>
              <a:rPr lang="en-GB" noProof="0" dirty="0"/>
              <a:t>Which sensors exist in a mobile phone?</a:t>
            </a:r>
          </a:p>
          <a:p>
            <a:endParaRPr lang="en-GB" noProof="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062117F-AA99-3C8F-4502-44A5BFF68A43}"/>
              </a:ext>
            </a:extLst>
          </p:cNvPr>
          <p:cNvSpPr/>
          <p:nvPr/>
        </p:nvSpPr>
        <p:spPr>
          <a:xfrm flipH="1">
            <a:off x="7413875" y="151304"/>
            <a:ext cx="4368067" cy="235827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„Sensors”? </a:t>
            </a:r>
          </a:p>
          <a:p>
            <a:pPr algn="ctr"/>
            <a:r>
              <a:rPr lang="en-GB" noProof="0" dirty="0"/>
              <a:t>I don’t understand that word... </a:t>
            </a:r>
          </a:p>
        </p:txBody>
      </p:sp>
    </p:spTree>
    <p:extLst>
      <p:ext uri="{BB962C8B-B14F-4D97-AF65-F5344CB8AC3E}">
        <p14:creationId xmlns:p14="http://schemas.microsoft.com/office/powerpoint/2010/main" val="70429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FA45-742B-FD0D-F451-255B2DB6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Pedometer apps in a mobile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A59F-61F1-737F-61E9-06B14F080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Already enabled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B5FF2-DB8D-CBBA-4FE8-63C82DA3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5" y="2195222"/>
            <a:ext cx="4620768" cy="2777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749B4-8441-7F03-7ABE-F474BF9C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55" y="2074364"/>
            <a:ext cx="5986082" cy="30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FFB0-1FD7-1C03-6261-719B350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Count the steps from point A to point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2849-CA06-9D9C-9D55-8FFDF18B3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Take your phone, open your pedometer app</a:t>
            </a:r>
          </a:p>
          <a:p>
            <a:r>
              <a:rPr lang="en-GB" noProof="0" dirty="0"/>
              <a:t>Stand still at the point A! Wait 10 seconds</a:t>
            </a:r>
          </a:p>
          <a:p>
            <a:pPr lvl="1"/>
            <a:r>
              <a:rPr lang="en-GB" noProof="0" dirty="0"/>
              <a:t>Remember the starting number of steps</a:t>
            </a:r>
          </a:p>
          <a:p>
            <a:r>
              <a:rPr lang="en-GB" noProof="0" dirty="0"/>
              <a:t>Start walking to the point B</a:t>
            </a:r>
          </a:p>
          <a:p>
            <a:pPr lvl="1"/>
            <a:r>
              <a:rPr lang="en-GB" noProof="0" dirty="0"/>
              <a:t>Walk normally, don’t look at the screen, have the phone in your hand</a:t>
            </a:r>
          </a:p>
          <a:p>
            <a:r>
              <a:rPr lang="en-GB" noProof="0" dirty="0"/>
              <a:t>Count manually also!</a:t>
            </a:r>
          </a:p>
          <a:p>
            <a:r>
              <a:rPr lang="en-GB" noProof="0" dirty="0"/>
              <a:t>Stop walking at the point B</a:t>
            </a:r>
          </a:p>
          <a:p>
            <a:r>
              <a:rPr lang="en-GB" noProof="0" dirty="0"/>
              <a:t>Stand still at the point B! Wait 10 seconds</a:t>
            </a:r>
          </a:p>
          <a:p>
            <a:pPr lvl="1"/>
            <a:r>
              <a:rPr lang="en-GB" noProof="0" dirty="0"/>
              <a:t>Remember the ending number of steps</a:t>
            </a:r>
          </a:p>
          <a:p>
            <a:r>
              <a:rPr lang="en-GB" noProof="0" dirty="0"/>
              <a:t>Subtract two numbers, write the result down on your sticky note</a:t>
            </a:r>
          </a:p>
        </p:txBody>
      </p:sp>
    </p:spTree>
    <p:extLst>
      <p:ext uri="{BB962C8B-B14F-4D97-AF65-F5344CB8AC3E}">
        <p14:creationId xmlns:p14="http://schemas.microsoft.com/office/powerpoint/2010/main" val="400015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A5F526EE-45C1-F7FF-0DF3-BF686E00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3441292"/>
            <a:ext cx="3062277" cy="3331148"/>
          </a:xfrm>
          <a:prstGeom prst="rect">
            <a:avLst/>
          </a:prstGeom>
        </p:spPr>
      </p:pic>
      <p:pic>
        <p:nvPicPr>
          <p:cNvPr id="3" name="Picture 2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C56BF194-2B28-F79D-74D5-DEA8D931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4ECDBF-C039-DBE2-429C-92BBE61C6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3CB2D4-DF6A-8EBF-FEB8-4F1765995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0.14713 -0.00255 L -0.25911 0.01365 L -0.40286 -0.02014 L -0.57643 0.00069 L -0.80495 -0.01875 " pathEditMode="relative" ptsTypes="AAAAAA">
                                      <p:cBhvr>
                                        <p:cTn id="13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3B40-D7B8-968A-15A5-C73B5D63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03FC-AFA2-65D7-181B-DD9924FF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</a:t>
            </a:r>
            <a:r>
              <a:rPr lang="hr-HR" noProof="0" dirty="0"/>
              <a:t>ere</a:t>
            </a:r>
            <a:r>
              <a:rPr lang="en-GB" noProof="0" dirty="0"/>
              <a:t> the results different from manual counting?</a:t>
            </a:r>
          </a:p>
          <a:p>
            <a:r>
              <a:rPr lang="en-GB" noProof="0" dirty="0"/>
              <a:t>Is the measurement accurate if...</a:t>
            </a:r>
          </a:p>
          <a:p>
            <a:pPr lvl="1"/>
            <a:r>
              <a:rPr lang="en-GB" noProof="0" dirty="0"/>
              <a:t>... You walk 1 step, or 10 steps</a:t>
            </a:r>
          </a:p>
          <a:p>
            <a:pPr lvl="1"/>
            <a:r>
              <a:rPr lang="en-GB" noProof="0" dirty="0"/>
              <a:t>... You look at the screen while walking and keep your hand still</a:t>
            </a:r>
          </a:p>
          <a:p>
            <a:pPr lvl="1"/>
            <a:r>
              <a:rPr lang="en-GB" noProof="0" dirty="0"/>
              <a:t>... You keep the phone in your pocket</a:t>
            </a:r>
          </a:p>
          <a:p>
            <a:pPr lvl="1"/>
            <a:r>
              <a:rPr lang="en-GB" noProof="0" dirty="0"/>
              <a:t>... You leave the phone the table and walk around? </a:t>
            </a:r>
            <a:r>
              <a:rPr lang="en-GB" noProof="0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Can you cheat with the mobile phone counting steps?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62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rtoon character with a watch&#10;&#10;Description automatically generated">
            <a:extLst>
              <a:ext uri="{FF2B5EF4-FFF2-40B4-BE49-F238E27FC236}">
                <a16:creationId xmlns:a16="http://schemas.microsoft.com/office/drawing/2014/main" id="{F736606A-6C9D-22F5-E94B-4E005791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945" r="14276" b="906"/>
          <a:stretch/>
        </p:blipFill>
        <p:spPr>
          <a:xfrm>
            <a:off x="8476488" y="445599"/>
            <a:ext cx="3715512" cy="61380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7C22C5-7765-527B-6412-62D4DF876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Counting the steps -</a:t>
            </a:r>
            <a:br>
              <a:rPr lang="en-GB" noProof="0" dirty="0"/>
            </a:br>
            <a:r>
              <a:rPr lang="en-GB" noProof="0" dirty="0"/>
              <a:t>sports tracker / </a:t>
            </a:r>
            <a:br>
              <a:rPr lang="en-GB" noProof="0" dirty="0"/>
            </a:br>
            <a:r>
              <a:rPr lang="en-GB" noProof="0" dirty="0"/>
              <a:t>smartwatch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FEC3CE-7025-88B2-98C3-B634BB0D6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886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F804-2639-8180-023E-B3633610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Sports trackers / Smartwatches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4CC3-A67D-1356-ABD9-07DC4A06C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Anyone has it?</a:t>
            </a:r>
          </a:p>
          <a:p>
            <a:endParaRPr lang="en-GB" noProof="0" dirty="0"/>
          </a:p>
          <a:p>
            <a:r>
              <a:rPr lang="en-GB" noProof="0" dirty="0"/>
              <a:t>Why do you wear it?</a:t>
            </a:r>
          </a:p>
          <a:p>
            <a:endParaRPr lang="en-GB" noProof="0" dirty="0"/>
          </a:p>
          <a:p>
            <a:r>
              <a:rPr lang="en-GB" noProof="0" dirty="0"/>
              <a:t>What will give more accurate results:</a:t>
            </a:r>
          </a:p>
          <a:p>
            <a:pPr lvl="1"/>
            <a:r>
              <a:rPr lang="en-GB" noProof="0" dirty="0"/>
              <a:t>manual count?</a:t>
            </a:r>
          </a:p>
          <a:p>
            <a:pPr lvl="1"/>
            <a:r>
              <a:rPr lang="en-GB" noProof="0" dirty="0"/>
              <a:t>mobile phone?</a:t>
            </a:r>
          </a:p>
          <a:p>
            <a:pPr lvl="1"/>
            <a:r>
              <a:rPr lang="en-GB" noProof="0" dirty="0"/>
              <a:t>sports tracker?</a:t>
            </a:r>
          </a:p>
          <a:p>
            <a:r>
              <a:rPr lang="en-GB" noProof="0" dirty="0"/>
              <a:t>Why?</a:t>
            </a:r>
          </a:p>
        </p:txBody>
      </p:sp>
      <p:pic>
        <p:nvPicPr>
          <p:cNvPr id="4" name="Picture 3" descr="A red question mark with a black background&#10;&#10;Description automatically generated">
            <a:extLst>
              <a:ext uri="{FF2B5EF4-FFF2-40B4-BE49-F238E27FC236}">
                <a16:creationId xmlns:a16="http://schemas.microsoft.com/office/drawing/2014/main" id="{6310DD6D-5DE7-65DC-1CE0-0C5A5BAC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80" y="1862709"/>
            <a:ext cx="210642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3D47-9AF0-09C2-870E-3320153B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Count the steps from point A to point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7291-D075-1EA1-E6F4-6BF6C614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Put the sports tracker on your wrist</a:t>
            </a:r>
          </a:p>
          <a:p>
            <a:r>
              <a:rPr lang="en-GB" noProof="0" dirty="0"/>
              <a:t>Stand still at the point A! Wait 10 seconds</a:t>
            </a:r>
          </a:p>
          <a:p>
            <a:pPr lvl="1"/>
            <a:r>
              <a:rPr lang="en-GB" noProof="0" dirty="0"/>
              <a:t>Remember the starting number of steps</a:t>
            </a:r>
          </a:p>
          <a:p>
            <a:r>
              <a:rPr lang="en-GB" noProof="0" dirty="0"/>
              <a:t>Start walking to the point B</a:t>
            </a:r>
          </a:p>
          <a:p>
            <a:pPr lvl="1"/>
            <a:r>
              <a:rPr lang="en-GB" noProof="0" dirty="0"/>
              <a:t>Walk normally, don’t look at the screen</a:t>
            </a:r>
          </a:p>
          <a:p>
            <a:r>
              <a:rPr lang="en-GB" noProof="0" dirty="0"/>
              <a:t>Count manually also!</a:t>
            </a:r>
          </a:p>
          <a:p>
            <a:r>
              <a:rPr lang="en-GB" noProof="0" dirty="0"/>
              <a:t>Stop walking at the point B</a:t>
            </a:r>
          </a:p>
          <a:p>
            <a:r>
              <a:rPr lang="en-GB" noProof="0" dirty="0"/>
              <a:t>Stand still at the point B! Wait 10 seconds</a:t>
            </a:r>
          </a:p>
          <a:p>
            <a:pPr lvl="1"/>
            <a:r>
              <a:rPr lang="en-GB" noProof="0" dirty="0"/>
              <a:t>Remember the ending number of steps</a:t>
            </a:r>
          </a:p>
          <a:p>
            <a:r>
              <a:rPr lang="en-GB" noProof="0" dirty="0"/>
              <a:t>Subtract two numbers, write the result down on your sticky note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925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D2EA-F3B1-32F6-857C-B4F0F34F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E590-8426-F1B7-0E20-3283590A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Which method is the least convenient?</a:t>
            </a:r>
          </a:p>
          <a:p>
            <a:r>
              <a:rPr lang="en-GB" noProof="0" dirty="0"/>
              <a:t>Which methods should be the most precise? </a:t>
            </a:r>
          </a:p>
          <a:p>
            <a:endParaRPr lang="en-GB" noProof="0" dirty="0"/>
          </a:p>
          <a:p>
            <a:r>
              <a:rPr lang="en-GB" noProof="0" dirty="0"/>
              <a:t>Does it matter if you’ve made a short or a long walk?</a:t>
            </a:r>
          </a:p>
          <a:p>
            <a:endParaRPr lang="en-GB" noProof="0" dirty="0"/>
          </a:p>
          <a:p>
            <a:r>
              <a:rPr lang="en-GB" noProof="0" dirty="0"/>
              <a:t>Could you cheat a smartwatch?</a:t>
            </a:r>
          </a:p>
        </p:txBody>
      </p:sp>
    </p:spTree>
    <p:extLst>
      <p:ext uri="{BB962C8B-B14F-4D97-AF65-F5344CB8AC3E}">
        <p14:creationId xmlns:p14="http://schemas.microsoft.com/office/powerpoint/2010/main" val="373035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artoon character leaning on a calculator&#10;&#10;Description automatically generated">
            <a:extLst>
              <a:ext uri="{FF2B5EF4-FFF2-40B4-BE49-F238E27FC236}">
                <a16:creationId xmlns:a16="http://schemas.microsoft.com/office/drawing/2014/main" id="{906EF8F7-B494-D840-33B6-D5CD313F2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5867" r="11689" b="7866"/>
          <a:stretch/>
        </p:blipFill>
        <p:spPr>
          <a:xfrm>
            <a:off x="9353426" y="3255961"/>
            <a:ext cx="2762374" cy="33913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96D19-9F00-87BF-345B-D97A56696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From steps to distances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637294-52E6-27A4-8324-6382A637C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71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CB-172A-F7FB-BEAB-12F13C19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Measuring vs Calculating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7C3C-D74C-2AB5-14A7-12A2DF1B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What did we measure now?</a:t>
            </a:r>
          </a:p>
          <a:p>
            <a:endParaRPr lang="en-GB" noProof="0" dirty="0"/>
          </a:p>
          <a:p>
            <a:r>
              <a:rPr lang="en-GB" noProof="0" dirty="0"/>
              <a:t>Did we measure distances?</a:t>
            </a:r>
          </a:p>
          <a:p>
            <a:endParaRPr lang="en-GB" noProof="0" dirty="0"/>
          </a:p>
          <a:p>
            <a:r>
              <a:rPr lang="en-GB" noProof="0" dirty="0"/>
              <a:t>Can we calculate distances from steps? </a:t>
            </a:r>
          </a:p>
          <a:p>
            <a:pPr lvl="1"/>
            <a:r>
              <a:rPr lang="en-GB" noProof="0" dirty="0"/>
              <a:t>What do we need for that?</a:t>
            </a:r>
          </a:p>
          <a:p>
            <a:endParaRPr lang="en-GB" noProof="0" dirty="0"/>
          </a:p>
          <a:p>
            <a:r>
              <a:rPr lang="en-GB" noProof="0" dirty="0"/>
              <a:t>Do mobile phones and sport trackers </a:t>
            </a:r>
            <a:br>
              <a:rPr lang="en-GB" noProof="0" dirty="0"/>
            </a:br>
            <a:r>
              <a:rPr lang="en-GB" noProof="0" dirty="0"/>
              <a:t>also show the distances?</a:t>
            </a:r>
          </a:p>
          <a:p>
            <a:pPr lvl="1"/>
            <a:r>
              <a:rPr lang="en-GB" noProof="0" dirty="0"/>
              <a:t>How do they know it?</a:t>
            </a:r>
          </a:p>
        </p:txBody>
      </p:sp>
      <p:pic>
        <p:nvPicPr>
          <p:cNvPr id="5" name="Picture 4" descr="A watercolor of a stone path&#10;&#10;Description automatically generated">
            <a:extLst>
              <a:ext uri="{FF2B5EF4-FFF2-40B4-BE49-F238E27FC236}">
                <a16:creationId xmlns:a16="http://schemas.microsoft.com/office/drawing/2014/main" id="{EDADA685-3D5A-9A61-50DC-85279AB7F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89" y="2258806"/>
            <a:ext cx="4705811" cy="45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9217-5CDF-8EE6-3CCA-BDD5FD84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Let’s calculate some 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4766-623B-A570-0F9A-01FACD20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From steps ...</a:t>
            </a:r>
          </a:p>
          <a:p>
            <a:pPr lvl="1"/>
            <a:r>
              <a:rPr lang="en-GB" noProof="0" dirty="0">
                <a:solidFill>
                  <a:schemeClr val="accent2">
                    <a:lumMod val="50000"/>
                  </a:schemeClr>
                </a:solidFill>
              </a:rPr>
              <a:t>Calculate the step </a:t>
            </a:r>
            <a:r>
              <a:rPr lang="en-GB" noProof="0" dirty="0" err="1">
                <a:solidFill>
                  <a:schemeClr val="accent2">
                    <a:lumMod val="50000"/>
                  </a:schemeClr>
                </a:solidFill>
              </a:rPr>
              <a:t>legnth</a:t>
            </a:r>
            <a:br>
              <a:rPr lang="en-GB" noProof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noProof="0" dirty="0">
                <a:solidFill>
                  <a:schemeClr val="accent2">
                    <a:lumMod val="50000"/>
                  </a:schemeClr>
                </a:solidFill>
              </a:rPr>
              <a:t>from 10 steps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From height ...</a:t>
            </a:r>
          </a:p>
          <a:p>
            <a:pPr lvl="1"/>
            <a:r>
              <a:rPr lang="en-GB" noProof="0" dirty="0"/>
              <a:t>Calculating step length </a:t>
            </a:r>
            <a:br>
              <a:rPr lang="en-GB" noProof="0" dirty="0"/>
            </a:br>
            <a:r>
              <a:rPr lang="en-GB" noProof="0" dirty="0"/>
              <a:t>from height:</a:t>
            </a:r>
          </a:p>
          <a:p>
            <a:pPr lvl="2"/>
            <a:r>
              <a:rPr lang="en-GB" noProof="0" dirty="0">
                <a:solidFill>
                  <a:schemeClr val="accent2">
                    <a:lumMod val="50000"/>
                  </a:schemeClr>
                </a:solidFill>
              </a:rPr>
              <a:t>men: height * 0,415</a:t>
            </a:r>
          </a:p>
          <a:p>
            <a:pPr lvl="2"/>
            <a:r>
              <a:rPr lang="en-GB" noProof="0" dirty="0">
                <a:solidFill>
                  <a:schemeClr val="accent2">
                    <a:lumMod val="50000"/>
                  </a:schemeClr>
                </a:solidFill>
              </a:rPr>
              <a:t>women: height * 0,413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4" name="Picture 3" descr="A black and white drawing of various icons&#10;&#10;Description automatically generated">
            <a:extLst>
              <a:ext uri="{FF2B5EF4-FFF2-40B4-BE49-F238E27FC236}">
                <a16:creationId xmlns:a16="http://schemas.microsoft.com/office/drawing/2014/main" id="{51652004-F1D7-F738-6B06-E82652845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7" y="1088136"/>
            <a:ext cx="5323601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9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4D62-56FC-212F-5E44-9DD0666E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 about this?</a:t>
            </a:r>
          </a:p>
        </p:txBody>
      </p:sp>
      <p:pic>
        <p:nvPicPr>
          <p:cNvPr id="5" name="Content Placeholder 4" descr="A cartoon of a person with question marks&#10;&#10;Description automatically generated">
            <a:extLst>
              <a:ext uri="{FF2B5EF4-FFF2-40B4-BE49-F238E27FC236}">
                <a16:creationId xmlns:a16="http://schemas.microsoft.com/office/drawing/2014/main" id="{0C99CFBE-93C0-2F64-BF0E-1FCB4CDF3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43" y="1438275"/>
            <a:ext cx="4938713" cy="4938713"/>
          </a:xfrm>
        </p:spPr>
      </p:pic>
    </p:spTree>
    <p:extLst>
      <p:ext uri="{BB962C8B-B14F-4D97-AF65-F5344CB8AC3E}">
        <p14:creationId xmlns:p14="http://schemas.microsoft.com/office/powerpoint/2010/main" val="207155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64D-89F9-450C-02F1-5E44BBB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So.</a:t>
            </a:r>
            <a:r>
              <a:rPr lang="en-GB" noProof="0" dirty="0"/>
              <a:t>.. How was it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53A-7373-F29E-42DD-E8BF5E3B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4" name="Picture 2" descr="La Emoción De Escala Emoji · Imagen gratis en Pixabay">
            <a:extLst>
              <a:ext uri="{FF2B5EF4-FFF2-40B4-BE49-F238E27FC236}">
                <a16:creationId xmlns:a16="http://schemas.microsoft.com/office/drawing/2014/main" id="{C169EE50-875C-295A-1A36-980A97FF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4" y="2001775"/>
            <a:ext cx="10620812" cy="36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0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rgbClr val="EAFEF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883BD-056C-B42B-D0F3-00B6F749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-159936" y="4108753"/>
            <a:ext cx="4204853" cy="321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D0D93B-85B3-15CA-10EE-9D0365BF8E31}"/>
              </a:ext>
            </a:extLst>
          </p:cNvPr>
          <p:cNvSpPr/>
          <p:nvPr/>
        </p:nvSpPr>
        <p:spPr>
          <a:xfrm>
            <a:off x="3590677" y="4682262"/>
            <a:ext cx="147719" cy="134661"/>
          </a:xfrm>
          <a:prstGeom prst="ellipse">
            <a:avLst/>
          </a:prstGeom>
          <a:solidFill>
            <a:srgbClr val="FC2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F1066-E0B4-80E6-0984-85875DB76097}"/>
              </a:ext>
            </a:extLst>
          </p:cNvPr>
          <p:cNvSpPr/>
          <p:nvPr/>
        </p:nvSpPr>
        <p:spPr>
          <a:xfrm>
            <a:off x="3221655" y="4968935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715F6F-747D-936E-837E-47BCA3082BEE}"/>
              </a:ext>
            </a:extLst>
          </p:cNvPr>
          <p:cNvSpPr/>
          <p:nvPr/>
        </p:nvSpPr>
        <p:spPr>
          <a:xfrm>
            <a:off x="2881553" y="4368789"/>
            <a:ext cx="145419" cy="132565"/>
          </a:xfrm>
          <a:prstGeom prst="ellipse">
            <a:avLst/>
          </a:prstGeom>
          <a:solidFill>
            <a:srgbClr val="FA9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363F7F-D622-D36E-0E9E-CC158C283116}"/>
              </a:ext>
            </a:extLst>
          </p:cNvPr>
          <p:cNvSpPr/>
          <p:nvPr/>
        </p:nvSpPr>
        <p:spPr>
          <a:xfrm>
            <a:off x="820294" y="3651714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3FF53D0-4391-482A-567E-EBB5E17B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262468" y="3738768"/>
            <a:ext cx="209114" cy="2412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414301C-EA4D-3D49-46D4-BF6469E5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1653116" y="3584599"/>
            <a:ext cx="209114" cy="2412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AB8801-878D-67DE-4956-C719F9F0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1542">
            <a:off x="1130943" y="3274201"/>
            <a:ext cx="305620" cy="28520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A0500-CF43-5A3C-81E0-20E41B5893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3321747" y="4172499"/>
            <a:ext cx="227547" cy="2175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DD5503-9366-92BC-7983-E321CFF83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2366119" y="3637895"/>
            <a:ext cx="227547" cy="2175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2D9B34-02FA-B332-9275-90EA8A37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3477682" y="5232310"/>
            <a:ext cx="209114" cy="241267"/>
          </a:xfrm>
          <a:prstGeom prst="rect">
            <a:avLst/>
          </a:prstGeom>
        </p:spPr>
      </p:pic>
      <p:pic>
        <p:nvPicPr>
          <p:cNvPr id="23" name="Picture 22" descr="A colorful flag on a string&#10;&#10;Description automatically generated">
            <a:extLst>
              <a:ext uri="{FF2B5EF4-FFF2-40B4-BE49-F238E27FC236}">
                <a16:creationId xmlns:a16="http://schemas.microsoft.com/office/drawing/2014/main" id="{4971F591-E571-18C4-9F1B-129BB19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96" y="-5885"/>
            <a:ext cx="5240004" cy="18752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CE5095-BE90-961D-E5D0-856744D7E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0606" y="1695478"/>
            <a:ext cx="475194" cy="65544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041470B-6499-1AC5-B6DA-C390D9EC16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6734" y="3001344"/>
            <a:ext cx="162090" cy="2581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53712-DD23-FECE-D2DE-ABEFEAF1074E}"/>
              </a:ext>
            </a:extLst>
          </p:cNvPr>
          <p:cNvGrpSpPr/>
          <p:nvPr/>
        </p:nvGrpSpPr>
        <p:grpSpPr>
          <a:xfrm>
            <a:off x="6105115" y="3314993"/>
            <a:ext cx="4617057" cy="1954587"/>
            <a:chOff x="6105115" y="3314993"/>
            <a:chExt cx="4617057" cy="19545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19D135-A7AC-7EBD-2E81-6F16D00986FA}"/>
                </a:ext>
              </a:extLst>
            </p:cNvPr>
            <p:cNvSpPr txBox="1"/>
            <p:nvPr/>
          </p:nvSpPr>
          <p:spPr>
            <a:xfrm>
              <a:off x="6105115" y="3314993"/>
              <a:ext cx="4617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WELCOME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A5E3CD-C4BB-B1C4-02C4-56494C31E4BB}"/>
                </a:ext>
              </a:extLst>
            </p:cNvPr>
            <p:cNvSpPr txBox="1"/>
            <p:nvPr/>
          </p:nvSpPr>
          <p:spPr>
            <a:xfrm>
              <a:off x="6105115" y="4407806"/>
              <a:ext cx="46170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to DIRECTORS!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F04E1E-495B-B380-5DE2-E1DEFA5C1095}"/>
              </a:ext>
            </a:extLst>
          </p:cNvPr>
          <p:cNvSpPr txBox="1"/>
          <p:nvPr/>
        </p:nvSpPr>
        <p:spPr>
          <a:xfrm>
            <a:off x="5195778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Welkom!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F2B7D-E32F-3263-AB4D-F23ECED67F34}"/>
              </a:ext>
            </a:extLst>
          </p:cNvPr>
          <p:cNvSpPr txBox="1"/>
          <p:nvPr/>
        </p:nvSpPr>
        <p:spPr>
          <a:xfrm>
            <a:off x="7921713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Dobro </a:t>
            </a:r>
            <a:r>
              <a:rPr lang="en-GB" sz="4800" noProof="0" dirty="0" err="1">
                <a:solidFill>
                  <a:srgbClr val="FC275B"/>
                </a:solidFill>
                <a:latin typeface="Comic Neue" panose="02000000000000000000" pitchFamily="2" charset="0"/>
              </a:rPr>
              <a:t>došli</a:t>
            </a:r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!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8C9B4461-5F26-1E55-97A8-B17EAF0A5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868-BA6F-1DE5-C8E0-A6F844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Homework! </a:t>
            </a:r>
            <a:r>
              <a:rPr lang="en-GB" noProof="0" dirty="0">
                <a:sym typeface="Wingdings" panose="05000000000000000000" pitchFamily="2" charset="2"/>
              </a:rPr>
              <a:t>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498E-DBC7-7CE2-7218-5DC9A79B4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Do you WALK to school?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Do you BIKE to school and have a mobile phone?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Do you come to school by CAR or by BUS?</a:t>
            </a:r>
          </a:p>
        </p:txBody>
      </p:sp>
    </p:spTree>
    <p:extLst>
      <p:ext uri="{BB962C8B-B14F-4D97-AF65-F5344CB8AC3E}">
        <p14:creationId xmlns:p14="http://schemas.microsoft.com/office/powerpoint/2010/main" val="336938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339CB-4194-CA5E-C5C9-FDB51797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92473"/>
            <a:ext cx="11938000" cy="24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7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E860E-1A8E-4C15-D264-65917AEB5035}"/>
              </a:ext>
            </a:extLst>
          </p:cNvPr>
          <p:cNvSpPr/>
          <p:nvPr/>
        </p:nvSpPr>
        <p:spPr>
          <a:xfrm>
            <a:off x="0" y="6682594"/>
            <a:ext cx="12192000" cy="218603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1C18-F7E0-9D2D-DEB4-9721BFB5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95" y="5165405"/>
            <a:ext cx="2919896" cy="136430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608443A-6E7A-8A0F-F88F-AF627E4A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63" y="5801849"/>
            <a:ext cx="6639398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25400" algn="ctr">
              <a:lnSpc>
                <a:spcPct val="107000"/>
              </a:lnSpc>
              <a:spcAft>
                <a:spcPts val="800"/>
              </a:spcAft>
            </a:pP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Co-funded by the European Union.  Views  and  opinions  expressed are however those of the author(s) only and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necessarily reflect those of the European Union or the European Education and Culture Executive Agency (EACEA). Neither the European Union nor EACEA can be held responsible for them. 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 Project 2023-1-NL01-KA210-SCH-000157821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data-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  <a:endParaRPr lang="en-GB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B2D5244-12DA-D2F3-BA43-6757E19C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886" y="5154751"/>
            <a:ext cx="6639398" cy="5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u="none" strike="noStrike" noProof="0" dirty="0">
                <a:solidFill>
                  <a:srgbClr val="408B1D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www.kidsdirectors.eu</a:t>
            </a:r>
            <a:endParaRPr lang="en-GB" sz="2400" noProof="0" dirty="0">
              <a:solidFill>
                <a:srgbClr val="408B1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0AD79C5E-9D1F-8D30-BB0B-82FABBDC4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/>
          <a:stretch/>
        </p:blipFill>
        <p:spPr>
          <a:xfrm>
            <a:off x="-1" y="2161658"/>
            <a:ext cx="1022537" cy="1467884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7A6B5C8F-807C-4692-6CEE-3FD5ED8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4" r="70201" b="-2"/>
          <a:stretch>
            <a:fillRect/>
          </a:stretch>
        </p:blipFill>
        <p:spPr bwMode="auto">
          <a:xfrm>
            <a:off x="1509160" y="2378848"/>
            <a:ext cx="377825" cy="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 blue envelope with lines&#10;&#10;Description automatically generated">
            <a:extLst>
              <a:ext uri="{FF2B5EF4-FFF2-40B4-BE49-F238E27FC236}">
                <a16:creationId xmlns:a16="http://schemas.microsoft.com/office/drawing/2014/main" id="{8171C2C9-5D02-BD96-968F-43B3550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81" y="3037084"/>
            <a:ext cx="566738" cy="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6F3BB72B-CB31-18E5-D253-2A681D70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2430555"/>
            <a:ext cx="2221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DIRECTORSproject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609A9D2-B426-0974-6091-9C2EA3E6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3185480"/>
            <a:ext cx="2365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info@kidsdirectors.eu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7BD8E66-145D-9216-B257-3F04E3BA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28" y="1657367"/>
            <a:ext cx="5233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Contact information:</a:t>
            </a:r>
            <a:endParaRPr kumimoji="0" lang="en-GB" sz="11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A1718DE-CAAD-CF38-677A-20A344FF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93" y="2481464"/>
            <a:ext cx="405815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Assoc. Prof. </a:t>
            </a:r>
            <a:r>
              <a:rPr kumimoji="0" lang="en-GB" sz="9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Ivana Bosnić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ivana.bosnic@fer.unizg.hr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Electrical Engineering and Computing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1C5D067-4AEE-D6C5-6626-A5EC0983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782" y="2493636"/>
            <a:ext cx="419603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Assist. Prof. 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Ana </a:t>
            </a:r>
            <a:r>
              <a:rPr kumimoji="0" lang="en-GB" sz="1600" b="0" i="0" u="none" strike="noStrike" cap="none" normalizeH="0" baseline="0" noProof="0" dirty="0" err="1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Kuveždić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Divjak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ana.kuvezdic.divjak@geof.unizg.hr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Geodesy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9" descr="A qr code with green dots&#10;&#10;Description automatically generated">
            <a:extLst>
              <a:ext uri="{FF2B5EF4-FFF2-40B4-BE49-F238E27FC236}">
                <a16:creationId xmlns:a16="http://schemas.microsoft.com/office/drawing/2014/main" id="{07AA39C4-CB65-B1FF-1D5F-5B81EB2C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2" y="481786"/>
            <a:ext cx="907176" cy="8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olorful flags on a black background&#10;&#10;Description automatically generated">
            <a:extLst>
              <a:ext uri="{FF2B5EF4-FFF2-40B4-BE49-F238E27FC236}">
                <a16:creationId xmlns:a16="http://schemas.microsoft.com/office/drawing/2014/main" id="{10EA9DFF-CA2C-6613-DA0C-77FF5FD8F2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7" r="80822"/>
          <a:stretch/>
        </p:blipFill>
        <p:spPr bwMode="auto">
          <a:xfrm rot="1133832" flipV="1">
            <a:off x="11543577" y="4884601"/>
            <a:ext cx="731338" cy="728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tree with a bird in it&#10;&#10;Description automatically generated">
            <a:extLst>
              <a:ext uri="{FF2B5EF4-FFF2-40B4-BE49-F238E27FC236}">
                <a16:creationId xmlns:a16="http://schemas.microsoft.com/office/drawing/2014/main" id="{A2DF9C17-26F7-4367-BEC1-D85DD0C5AC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>
          <a:xfrm>
            <a:off x="10549021" y="4814367"/>
            <a:ext cx="1551942" cy="1868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89E81-4F8A-720E-A781-4E68BE7FA0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66956-F4E4-094D-C7F9-CC8C2EBAA4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5E9D6BC7-4FED-49E3-F1A7-C2C029F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952" y="2421180"/>
            <a:ext cx="4058152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Universitair</a:t>
            </a: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Hoofddocent</a:t>
            </a:r>
            <a:endParaRPr kumimoji="0" lang="en-GB" sz="105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Bastiaan van Loenen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B.vanLoenen@tudelft.nl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Delft University of Technology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4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69A-C0D2-E293-5D14-3BDA1A6E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Data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02B2F-1DF6-A4A8-9413-53E8D45C0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 descr="A colorful arrows in a circle&#10;&#10;Description automatically generated">
            <a:extLst>
              <a:ext uri="{FF2B5EF4-FFF2-40B4-BE49-F238E27FC236}">
                <a16:creationId xmlns:a16="http://schemas.microsoft.com/office/drawing/2014/main" id="{CE8E935A-590E-0142-ED1F-ED346661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-1289291"/>
            <a:ext cx="8607921" cy="86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369B5-A46C-0FC1-6C2D-496E98888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724" y="1122363"/>
            <a:ext cx="9144000" cy="2387600"/>
          </a:xfrm>
        </p:spPr>
        <p:txBody>
          <a:bodyPr/>
          <a:lstStyle/>
          <a:p>
            <a:r>
              <a:rPr lang="en-GB" noProof="0" dirty="0"/>
              <a:t>From our Bodies </a:t>
            </a:r>
            <a:br>
              <a:rPr lang="en-GB" noProof="0" dirty="0"/>
            </a:br>
            <a:r>
              <a:rPr lang="en-GB" noProof="0" dirty="0"/>
              <a:t>to Sensor Technologies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1E9F332-680E-939D-8357-1FD886908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 descr="A couple of cartoon characters&#10;&#10;Description automatically generated">
            <a:extLst>
              <a:ext uri="{FF2B5EF4-FFF2-40B4-BE49-F238E27FC236}">
                <a16:creationId xmlns:a16="http://schemas.microsoft.com/office/drawing/2014/main" id="{34F6CC12-530F-9F54-04F8-D7D0040B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4" y="3494723"/>
            <a:ext cx="5404145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y colorful hands in the air&#10;&#10;Description automatically generated">
            <a:extLst>
              <a:ext uri="{FF2B5EF4-FFF2-40B4-BE49-F238E27FC236}">
                <a16:creationId xmlns:a16="http://schemas.microsoft.com/office/drawing/2014/main" id="{D06CD274-D968-575E-54EE-A8CE6C05F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50686"/>
          <a:stretch/>
        </p:blipFill>
        <p:spPr>
          <a:xfrm>
            <a:off x="7799696" y="4922433"/>
            <a:ext cx="4403510" cy="1774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3DC2B-9EF6-AD30-B79C-CA8EC3F2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1A6B-960A-D8AE-E164-0DCB5020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Who lives the closest to the school? Do you live far away? </a:t>
            </a:r>
          </a:p>
          <a:p>
            <a:endParaRPr lang="en-GB" noProof="0" dirty="0"/>
          </a:p>
          <a:p>
            <a:r>
              <a:rPr lang="en-GB" noProof="0" dirty="0"/>
              <a:t>How do you come to school? By foot, by bike, by bus?</a:t>
            </a:r>
          </a:p>
          <a:p>
            <a:endParaRPr lang="en-GB" noProof="0" dirty="0"/>
          </a:p>
          <a:p>
            <a:r>
              <a:rPr lang="en-GB" noProof="0" dirty="0"/>
              <a:t>How many steps did you already make today? </a:t>
            </a:r>
          </a:p>
          <a:p>
            <a:pPr lvl="1"/>
            <a:r>
              <a:rPr lang="en-GB" noProof="0" dirty="0"/>
              <a:t>How do you know it?</a:t>
            </a:r>
          </a:p>
          <a:p>
            <a:pPr lvl="1"/>
            <a:r>
              <a:rPr lang="en-GB" noProof="0" dirty="0"/>
              <a:t>Why would it be important to know that?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783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F5CDD4-DE7C-D340-D243-951C23D88AAD}"/>
              </a:ext>
            </a:extLst>
          </p:cNvPr>
          <p:cNvSpPr/>
          <p:nvPr/>
        </p:nvSpPr>
        <p:spPr>
          <a:xfrm flipH="1">
            <a:off x="9231405" y="73959"/>
            <a:ext cx="2868931" cy="178575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„Data”? </a:t>
            </a:r>
            <a:br>
              <a:rPr lang="en-GB" noProof="0" dirty="0"/>
            </a:br>
            <a:r>
              <a:rPr lang="en-GB" noProof="0" dirty="0"/>
              <a:t>What is „data”?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93C50-92FC-DCDE-6926-E4EB04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0F15-DF18-EFC1-65A1-E5B73AAE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That your mobile phone collects a lot of data?</a:t>
            </a:r>
          </a:p>
          <a:p>
            <a:endParaRPr lang="en-GB" noProof="0" dirty="0"/>
          </a:p>
          <a:p>
            <a:r>
              <a:rPr lang="en-GB" noProof="0" dirty="0"/>
              <a:t>That your mobile phone can help you with your health?</a:t>
            </a:r>
          </a:p>
          <a:p>
            <a:endParaRPr lang="en-GB" noProof="0" dirty="0"/>
          </a:p>
          <a:p>
            <a:r>
              <a:rPr lang="en-GB" noProof="0" dirty="0"/>
              <a:t>That the sports tracker on your hand collects a lot of data?</a:t>
            </a:r>
          </a:p>
          <a:p>
            <a:endParaRPr lang="en-GB" noProof="0" dirty="0"/>
          </a:p>
          <a:p>
            <a:r>
              <a:rPr lang="en-GB" noProof="0" dirty="0"/>
              <a:t>That the sports tracker can help you with your health?</a:t>
            </a:r>
          </a:p>
        </p:txBody>
      </p:sp>
    </p:spTree>
    <p:extLst>
      <p:ext uri="{BB962C8B-B14F-4D97-AF65-F5344CB8AC3E}">
        <p14:creationId xmlns:p14="http://schemas.microsoft.com/office/powerpoint/2010/main" val="374570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BAE-8C7F-D61D-EAB2-271CD255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2264-556A-8797-11AF-71BB22F4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Mobile phone in the classroom?</a:t>
            </a:r>
          </a:p>
          <a:p>
            <a:endParaRPr lang="en-GB" noProof="0" dirty="0"/>
          </a:p>
          <a:p>
            <a:r>
              <a:rPr lang="en-GB" noProof="0" dirty="0"/>
              <a:t>Sports tracker on your hand?</a:t>
            </a:r>
          </a:p>
          <a:p>
            <a:endParaRPr lang="en-GB" noProof="0" dirty="0"/>
          </a:p>
          <a:p>
            <a:r>
              <a:rPr lang="en-GB" noProof="0" dirty="0"/>
              <a:t>Any idea what a „sports tracker” on your hand can do?</a:t>
            </a:r>
          </a:p>
          <a:p>
            <a:endParaRPr lang="en-GB" noProof="0" dirty="0"/>
          </a:p>
          <a:p>
            <a:r>
              <a:rPr lang="en-GB" noProof="0" dirty="0"/>
              <a:t>Any idea what a mobile phone can do in sports and health?</a:t>
            </a:r>
          </a:p>
        </p:txBody>
      </p:sp>
      <p:pic>
        <p:nvPicPr>
          <p:cNvPr id="5" name="Picture 4" descr="A close-up of a watch&#10;&#10;Description automatically generated">
            <a:extLst>
              <a:ext uri="{FF2B5EF4-FFF2-40B4-BE49-F238E27FC236}">
                <a16:creationId xmlns:a16="http://schemas.microsoft.com/office/drawing/2014/main" id="{0738754E-FDDD-E859-60F6-59547738D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8056" r="12873" b="17185"/>
          <a:stretch/>
        </p:blipFill>
        <p:spPr>
          <a:xfrm rot="19099885">
            <a:off x="9535954" y="724764"/>
            <a:ext cx="2168365" cy="2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ootprint on a black background&#10;&#10;Description automatically generated">
            <a:extLst>
              <a:ext uri="{FF2B5EF4-FFF2-40B4-BE49-F238E27FC236}">
                <a16:creationId xmlns:a16="http://schemas.microsoft.com/office/drawing/2014/main" id="{E281F81B-03C7-1E9C-6C68-B2BB5684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971550"/>
            <a:ext cx="5689600" cy="568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4A36B-37F7-CD66-058D-E6419671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0791-37BB-6A87-8B1B-95565015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8" y="1438275"/>
            <a:ext cx="11779625" cy="4937939"/>
          </a:xfrm>
        </p:spPr>
        <p:txBody>
          <a:bodyPr/>
          <a:lstStyle/>
          <a:p>
            <a:r>
              <a:rPr lang="en-GB" noProof="0" dirty="0"/>
              <a:t>That your step length (stride) is closely related to your </a:t>
            </a:r>
            <a:r>
              <a:rPr lang="en-GB" b="1" noProof="0" dirty="0"/>
              <a:t>height</a:t>
            </a:r>
            <a:r>
              <a:rPr lang="en-GB" noProof="0" dirty="0"/>
              <a:t>?</a:t>
            </a:r>
          </a:p>
          <a:p>
            <a:endParaRPr lang="en-GB" noProof="0" dirty="0"/>
          </a:p>
          <a:p>
            <a:r>
              <a:rPr lang="en-GB" noProof="0" dirty="0"/>
              <a:t>That your step length is closely related to your </a:t>
            </a:r>
            <a:r>
              <a:rPr lang="en-GB" b="1" noProof="0" dirty="0"/>
              <a:t>running speed</a:t>
            </a:r>
            <a:r>
              <a:rPr lang="en-GB" noProof="0" dirty="0"/>
              <a:t>?</a:t>
            </a:r>
          </a:p>
          <a:p>
            <a:endParaRPr lang="en-GB" noProof="0" dirty="0"/>
          </a:p>
          <a:p>
            <a:r>
              <a:rPr lang="en-GB" noProof="0" dirty="0"/>
              <a:t>That before new technology (GPS), cyclists would calculate their trip lengths by having a </a:t>
            </a:r>
            <a:r>
              <a:rPr lang="en-GB" b="1" noProof="0" dirty="0"/>
              <a:t>small magnet count the number of wheel rotations?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798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RECT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C275B"/>
      </a:accent1>
      <a:accent2>
        <a:srgbClr val="CAED8A"/>
      </a:accent2>
      <a:accent3>
        <a:srgbClr val="408B1D"/>
      </a:accent3>
      <a:accent4>
        <a:srgbClr val="FA9208"/>
      </a:accent4>
      <a:accent5>
        <a:srgbClr val="14C3F5"/>
      </a:accent5>
      <a:accent6>
        <a:srgbClr val="CAED8A"/>
      </a:accent6>
      <a:hlink>
        <a:srgbClr val="408B1D"/>
      </a:hlink>
      <a:folHlink>
        <a:srgbClr val="CAED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1C34E74B9F5498B3DE90B2271FE3F" ma:contentTypeVersion="13" ma:contentTypeDescription="Create a new document." ma:contentTypeScope="" ma:versionID="7b3721f2a72123691158ea53accc0045">
  <xsd:schema xmlns:xsd="http://www.w3.org/2001/XMLSchema" xmlns:xs="http://www.w3.org/2001/XMLSchema" xmlns:p="http://schemas.microsoft.com/office/2006/metadata/properties" xmlns:ns2="1cca73d9-c7f4-40e7-8137-d6367a8fc190" xmlns:ns3="68c6e79c-088d-4ed6-84c7-7785ab9b690f" targetNamespace="http://schemas.microsoft.com/office/2006/metadata/properties" ma:root="true" ma:fieldsID="ef824410a296d37acd0bd21cad4c6bdc" ns2:_="" ns3:_="">
    <xsd:import namespace="1cca73d9-c7f4-40e7-8137-d6367a8fc190"/>
    <xsd:import namespace="68c6e79c-088d-4ed6-84c7-7785ab9b6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a73d9-c7f4-40e7-8137-d6367a8f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6e79c-088d-4ed6-84c7-7785ab9b690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7b8766-9410-4afe-8590-93dfd0c1d8f8}" ma:internalName="TaxCatchAll" ma:showField="CatchAllData" ma:web="68c6e79c-088d-4ed6-84c7-7785ab9b6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ca73d9-c7f4-40e7-8137-d6367a8fc190">
      <Terms xmlns="http://schemas.microsoft.com/office/infopath/2007/PartnerControls"/>
    </lcf76f155ced4ddcb4097134ff3c332f>
    <TaxCatchAll xmlns="68c6e79c-088d-4ed6-84c7-7785ab9b690f" xsi:nil="true"/>
  </documentManagement>
</p:properties>
</file>

<file path=customXml/itemProps1.xml><?xml version="1.0" encoding="utf-8"?>
<ds:datastoreItem xmlns:ds="http://schemas.openxmlformats.org/officeDocument/2006/customXml" ds:itemID="{3B888024-90B7-44D4-A0DE-36DD74470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7A9EE9-B0E1-4E1B-9D2C-0B7F32CC0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a73d9-c7f4-40e7-8137-d6367a8fc190"/>
    <ds:schemaRef ds:uri="68c6e79c-088d-4ed6-84c7-7785ab9b6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21ACB8-2857-4775-8196-513EBE004C7B}">
  <ds:schemaRefs>
    <ds:schemaRef ds:uri="http://schemas.microsoft.com/office/2006/metadata/properties"/>
    <ds:schemaRef ds:uri="http://schemas.microsoft.com/office/infopath/2007/PartnerControls"/>
    <ds:schemaRef ds:uri="1cca73d9-c7f4-40e7-8137-d6367a8fc190"/>
    <ds:schemaRef ds:uri="68c6e79c-088d-4ed6-84c7-7785ab9b69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9419</TotalTime>
  <Words>1173</Words>
  <Application>Microsoft Office PowerPoint</Application>
  <PresentationFormat>Widescreen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Comic Neue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Data Sources</vt:lpstr>
      <vt:lpstr>From our Bodies  to Sensor Technologies</vt:lpstr>
      <vt:lpstr>Hands up!</vt:lpstr>
      <vt:lpstr>Did you know...</vt:lpstr>
      <vt:lpstr>Hands up!</vt:lpstr>
      <vt:lpstr>Did you know ...</vt:lpstr>
      <vt:lpstr>What do you think ...</vt:lpstr>
      <vt:lpstr>What do you think ...</vt:lpstr>
      <vt:lpstr>Today we will ... </vt:lpstr>
      <vt:lpstr>Counting the steps - manually</vt:lpstr>
      <vt:lpstr>Count the steps from point A to point B</vt:lpstr>
      <vt:lpstr>Count the steps from point A to point B</vt:lpstr>
      <vt:lpstr>Counting the steps - mobile phone</vt:lpstr>
      <vt:lpstr>Hands up!</vt:lpstr>
      <vt:lpstr>Pedometer apps in a mobile phone</vt:lpstr>
      <vt:lpstr>Count the steps from point A to point B</vt:lpstr>
      <vt:lpstr>What do you think?</vt:lpstr>
      <vt:lpstr>Counting the steps - sports tracker /  smartwatch</vt:lpstr>
      <vt:lpstr>Sports trackers / Smartwatches</vt:lpstr>
      <vt:lpstr>Count the steps from point A to point B</vt:lpstr>
      <vt:lpstr>What do you think?</vt:lpstr>
      <vt:lpstr>From steps to distances</vt:lpstr>
      <vt:lpstr>Measuring vs Calculating</vt:lpstr>
      <vt:lpstr>Let’s calculate some distances</vt:lpstr>
      <vt:lpstr>What do you think about this?</vt:lpstr>
      <vt:lpstr>So... How was it today?</vt:lpstr>
      <vt:lpstr>Homework! 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Kuveždić Divjak</dc:creator>
  <cp:lastModifiedBy>Ivana Bosnić</cp:lastModifiedBy>
  <cp:revision>36</cp:revision>
  <dcterms:created xsi:type="dcterms:W3CDTF">2024-09-10T08:51:00Z</dcterms:created>
  <dcterms:modified xsi:type="dcterms:W3CDTF">2025-07-18T11:15:08Z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0x010100D881C34E74B9F5498B3DE90B2271FE3F</vt:lpwstr>
  </property>
</Properties>
</file>