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66" r:id="rId5"/>
    <p:sldId id="259" r:id="rId6"/>
    <p:sldId id="256" r:id="rId7"/>
    <p:sldId id="270" r:id="rId8"/>
    <p:sldId id="258" r:id="rId9"/>
    <p:sldId id="301" r:id="rId10"/>
    <p:sldId id="321" r:id="rId11"/>
    <p:sldId id="322" r:id="rId12"/>
    <p:sldId id="323" r:id="rId13"/>
    <p:sldId id="324" r:id="rId14"/>
    <p:sldId id="325" r:id="rId15"/>
    <p:sldId id="326" r:id="rId16"/>
    <p:sldId id="337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20" r:id="rId25"/>
    <p:sldId id="282" r:id="rId26"/>
    <p:sldId id="262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D8A"/>
    <a:srgbClr val="FC275B"/>
    <a:srgbClr val="162A4D"/>
    <a:srgbClr val="14C3F5"/>
    <a:srgbClr val="FA9208"/>
    <a:srgbClr val="408B1D"/>
    <a:srgbClr val="FBFFFF"/>
    <a:srgbClr val="95DA14"/>
    <a:srgbClr val="EAFEF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311" autoAdjust="0"/>
  </p:normalViewPr>
  <p:slideViewPr>
    <p:cSldViewPr snapToGrid="0" showGuides="1">
      <p:cViewPr varScale="1">
        <p:scale>
          <a:sx n="114" d="100"/>
          <a:sy n="114" d="100"/>
        </p:scale>
        <p:origin x="811" y="101"/>
      </p:cViewPr>
      <p:guideLst>
        <p:guide orient="horz" pos="1888"/>
        <p:guide pos="257"/>
        <p:guide orient="horz" pos="247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A72F9-FEF1-4DF2-8754-ACECD8FE17D6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7A9D-D0B0-4219-9438-CCF8AD262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3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082E-922C-1457-9417-C3B4CC22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C275B"/>
                </a:solidFill>
                <a:latin typeface="Comic Neu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61EA-070D-5978-D476-43E1D33C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ADE42-43F9-69AC-775E-80CBC41CA7F4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AD44B-4F41-01AE-F1EB-04021BABC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88EEE-FC61-58CC-2F71-9D25EF9A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607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082E-922C-1457-9417-C3B4CC226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C275B"/>
                </a:solidFill>
                <a:latin typeface="Comic Neu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D61EA-070D-5978-D476-43E1D33CC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AD44B-4F41-01AE-F1EB-04021BABC7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C88EEE-FC61-58CC-2F71-9D25EF9A0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tree with a bird in it&#10;&#10;Description automatically generated">
            <a:extLst>
              <a:ext uri="{FF2B5EF4-FFF2-40B4-BE49-F238E27FC236}">
                <a16:creationId xmlns:a16="http://schemas.microsoft.com/office/drawing/2014/main" id="{94F6AEEF-8F9C-3859-88A1-3789D1CEBD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10520446" y="4814367"/>
            <a:ext cx="1551942" cy="1896804"/>
          </a:xfrm>
          <a:prstGeom prst="rect">
            <a:avLst/>
          </a:prstGeom>
        </p:spPr>
      </p:pic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85F9922B-8C64-F844-9951-E8B53E62E5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0350"/>
            <a:ext cx="1513288" cy="1483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CADE42-43F9-69AC-775E-80CBC41CA7F4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2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998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DED9-E591-8530-D59F-99835CBBA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68412" y="6202100"/>
            <a:ext cx="994078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DED9-E591-8530-D59F-99835CBBA3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68412" y="6202100"/>
            <a:ext cx="994078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ree with a bird in it&#10;&#10;Description automatically generated">
            <a:extLst>
              <a:ext uri="{FF2B5EF4-FFF2-40B4-BE49-F238E27FC236}">
                <a16:creationId xmlns:a16="http://schemas.microsoft.com/office/drawing/2014/main" id="{AB028C03-D761-F7FB-690A-342F0D8B5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10549021" y="4814367"/>
            <a:ext cx="1551942" cy="1896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91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6D8631AD-BF27-2CC6-49C4-E903FFE59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5340350"/>
            <a:ext cx="1513288" cy="1483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702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1F0E9E-AFFC-3DF2-DA43-0B093F979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950BA-CC47-36C6-D01F-1115B393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5"/>
            <a:ext cx="11506202" cy="873125"/>
          </a:xfrm>
        </p:spPr>
        <p:txBody>
          <a:bodyPr/>
          <a:lstStyle>
            <a:lvl1pPr>
              <a:defRPr b="1">
                <a:solidFill>
                  <a:srgbClr val="FC275B"/>
                </a:solidFill>
                <a:latin typeface="Comic Neu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C823D-6E80-CCED-6A01-7AFFB458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1438275"/>
            <a:ext cx="11506202" cy="4937939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32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809625" indent="-35242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2pPr>
            <a:lvl3pPr marL="1257300" indent="-34290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3pPr>
            <a:lvl4pPr marL="1704975" indent="-333375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4pPr>
            <a:lvl5pPr marL="2152650" indent="-361950"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>
                <a:solidFill>
                  <a:srgbClr val="162A4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BC807-CF71-BA94-3C1E-F9D14BD553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drawing board with a pencil and a mouse&#10;&#10;Description automatically generated">
            <a:extLst>
              <a:ext uri="{FF2B5EF4-FFF2-40B4-BE49-F238E27FC236}">
                <a16:creationId xmlns:a16="http://schemas.microsoft.com/office/drawing/2014/main" id="{BEF3BA59-D311-84C5-8FAD-B860FF0B1C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2" y="5530158"/>
            <a:ext cx="1067182" cy="11633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CE1E79-033B-AB16-48B0-E9915B6CF7B1}"/>
              </a:ext>
            </a:extLst>
          </p:cNvPr>
          <p:cNvSpPr/>
          <p:nvPr userDrawn="1"/>
        </p:nvSpPr>
        <p:spPr>
          <a:xfrm>
            <a:off x="0" y="6682595"/>
            <a:ext cx="12192000" cy="175406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854E3-5CAC-AB39-CFF0-E5D0546B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2D72-726A-4945-B80E-CEF25C677364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B44DC-CF37-C537-AD3E-118D10C3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4E5F0-F61B-087A-C175-2BE2F5B6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C463-6C64-4457-9FF5-FDC1AF713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1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E83A3-2702-0411-A571-4AD6F985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3458-B2A1-BB3B-1BA0-0644D25E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8B998-27DE-FBCA-0934-4B0ADC0DA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42D72-726A-4945-B80E-CEF25C677364}" type="datetimeFigureOut">
              <a:rPr lang="en-GB" smtClean="0"/>
              <a:t>18/07/2025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63AB-93A8-9242-46B6-6C8549D37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C1AD-F06E-2A76-C4D9-1C309A759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68C463-6C64-4457-9FF5-FDC1AF713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C275B"/>
          </a:solidFill>
          <a:latin typeface="Comic Neu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2A4D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RSA3feQ9gKk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ymaps.google.com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IRECTORSproject" TargetMode="External"/><Relationship Id="rId13" Type="http://schemas.openxmlformats.org/officeDocument/2006/relationships/image" Target="../media/image48.png"/><Relationship Id="rId3" Type="http://schemas.openxmlformats.org/officeDocument/2006/relationships/hyperlink" Target="https://erasmus-plus.ec.europa.eu/projects/search/details/2023-1-NL01-KA210-SCH-000157821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hyperlink" Target="mailto:ana.kuvezdic.divjak@geof.unizg.hr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1.png"/><Relationship Id="rId10" Type="http://schemas.openxmlformats.org/officeDocument/2006/relationships/hyperlink" Target="mailto:ivana.bosnic@fer.unizg.hr" TargetMode="External"/><Relationship Id="rId4" Type="http://schemas.openxmlformats.org/officeDocument/2006/relationships/hyperlink" Target="www.kidsdirectors.eu" TargetMode="External"/><Relationship Id="rId9" Type="http://schemas.openxmlformats.org/officeDocument/2006/relationships/hyperlink" Target="mailto:info@kidsdirectors.eu" TargetMode="Externa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0.sv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boredpanda.com/bike-gps-doodle-stephen-lund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medium.com/@importanttech/we-tested-mobile-gps-gnss-accuracy-and-found-some-surprising-results-b9ec35873e2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74000">
              <a:srgbClr val="EAFEF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DE5F7BAF-ECB3-F105-8E61-88FA9C75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1" y="4577161"/>
            <a:ext cx="2356109" cy="2310389"/>
          </a:xfrm>
          <a:prstGeom prst="rect">
            <a:avLst/>
          </a:prstGeom>
        </p:spPr>
      </p:pic>
      <p:pic>
        <p:nvPicPr>
          <p:cNvPr id="9" name="Picture 8" descr="A blue and white cloud with lines and dots&#10;&#10;Description automatically generated">
            <a:extLst>
              <a:ext uri="{FF2B5EF4-FFF2-40B4-BE49-F238E27FC236}">
                <a16:creationId xmlns:a16="http://schemas.microsoft.com/office/drawing/2014/main" id="{4B554610-783B-7354-328D-EFDCCC76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4" y="-11753"/>
            <a:ext cx="3736846" cy="1733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32A52-F605-2E2D-AC72-4F690393C6A9}"/>
              </a:ext>
            </a:extLst>
          </p:cNvPr>
          <p:cNvSpPr/>
          <p:nvPr/>
        </p:nvSpPr>
        <p:spPr>
          <a:xfrm>
            <a:off x="0" y="6682594"/>
            <a:ext cx="12334672" cy="218603"/>
          </a:xfrm>
          <a:prstGeom prst="rect">
            <a:avLst/>
          </a:prstGeom>
          <a:solidFill>
            <a:srgbClr val="95D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7" name="Picture 6" descr="A blue and white graphic of a building&#10;&#10;Description automatically generated">
            <a:extLst>
              <a:ext uri="{FF2B5EF4-FFF2-40B4-BE49-F238E27FC236}">
                <a16:creationId xmlns:a16="http://schemas.microsoft.com/office/drawing/2014/main" id="{00262DEF-2923-D92F-EEC8-105C2BBE0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391563"/>
            <a:ext cx="1345474" cy="1400332"/>
          </a:xfrm>
          <a:prstGeom prst="rect">
            <a:avLst/>
          </a:prstGeom>
        </p:spPr>
      </p:pic>
      <p:pic>
        <p:nvPicPr>
          <p:cNvPr id="18" name="Picture 17" descr="A cartoon of a robot&#10;&#10;Description automatically generated">
            <a:extLst>
              <a:ext uri="{FF2B5EF4-FFF2-40B4-BE49-F238E27FC236}">
                <a16:creationId xmlns:a16="http://schemas.microsoft.com/office/drawing/2014/main" id="{D776FD18-F8EA-6E4D-D284-71AEE4CF5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90" y="3460747"/>
            <a:ext cx="3062277" cy="3331148"/>
          </a:xfrm>
          <a:prstGeom prst="rect">
            <a:avLst/>
          </a:prstGeom>
        </p:spPr>
      </p:pic>
      <p:pic>
        <p:nvPicPr>
          <p:cNvPr id="20" name="Picture 19" descr="A yellow star in the dark&#10;&#10;Description automatically generated">
            <a:extLst>
              <a:ext uri="{FF2B5EF4-FFF2-40B4-BE49-F238E27FC236}">
                <a16:creationId xmlns:a16="http://schemas.microsoft.com/office/drawing/2014/main" id="{D1B9B4D3-D363-145C-3100-A2A55C645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36" y="2707669"/>
            <a:ext cx="3002792" cy="150615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05C4642-0E5F-8535-1CFE-26CE87500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ED7A2EC-22D8-8B40-61DE-51F8E7CF6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1" y="4821645"/>
            <a:ext cx="3398396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65 0.00602 L 0.04987 0.01366 L 0.11432 0.01065 L 0.20859 -0.0081 L 0.26523 -0.00185 L 0.36549 0.0169 L 0.45794 -0.01574 L 0.59752 -0.00347 " pathEditMode="relative" ptsTypes="AAAAAAAA">
                                      <p:cBhvr>
                                        <p:cTn id="23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DA30-48E5-1C5F-FD0E-33B0E341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Today we will...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4AB1-A19B-984A-90BF-566AFF220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Use more technology to obtain data</a:t>
            </a:r>
          </a:p>
          <a:p>
            <a:r>
              <a:rPr lang="en-GB" noProof="0" dirty="0"/>
              <a:t>See the differences in the results</a:t>
            </a:r>
          </a:p>
          <a:p>
            <a:r>
              <a:rPr lang="en-GB" noProof="0" dirty="0"/>
              <a:t>Compare the differences and these methods </a:t>
            </a:r>
          </a:p>
          <a:p>
            <a:r>
              <a:rPr lang="en-GB" noProof="0" dirty="0"/>
              <a:t>Choose the appropriate ways to measure distances</a:t>
            </a:r>
          </a:p>
        </p:txBody>
      </p:sp>
    </p:spTree>
    <p:extLst>
      <p:ext uri="{BB962C8B-B14F-4D97-AF65-F5344CB8AC3E}">
        <p14:creationId xmlns:p14="http://schemas.microsoft.com/office/powerpoint/2010/main" val="58825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75FEE3-0B56-01FF-760F-1BCC108A6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Online tools for </a:t>
            </a:r>
            <a:br>
              <a:rPr lang="en-GB" noProof="0" dirty="0"/>
            </a:br>
            <a:r>
              <a:rPr lang="en-GB" noProof="0" dirty="0"/>
              <a:t>measuring distances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2DBC00-A2AE-A3E2-6E22-11BF24F24F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9" name="Picture 8" descr="A computer mouse with a wire&#10;&#10;Description automatically generated">
            <a:extLst>
              <a:ext uri="{FF2B5EF4-FFF2-40B4-BE49-F238E27FC236}">
                <a16:creationId xmlns:a16="http://schemas.microsoft.com/office/drawing/2014/main" id="{490115B0-70D6-0FA4-9506-CC5594FE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4282">
            <a:off x="-371864" y="2230084"/>
            <a:ext cx="7882985" cy="39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6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48E455-DC36-189E-0883-E38D3BAB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Ever heard of </a:t>
            </a:r>
            <a:r>
              <a:rPr lang="en-GB" i="1" noProof="0" dirty="0"/>
              <a:t>Google Maps?</a:t>
            </a:r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E1C8C-654B-B847-6CCC-2C833D59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Google can tell you the distance </a:t>
            </a:r>
            <a:br>
              <a:rPr lang="en-GB" noProof="0" dirty="0"/>
            </a:br>
            <a:r>
              <a:rPr lang="en-GB" noProof="0" dirty="0"/>
              <a:t>between several points</a:t>
            </a:r>
          </a:p>
          <a:p>
            <a:r>
              <a:rPr lang="en-GB" noProof="0" dirty="0"/>
              <a:t>On the computer: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A42A3-ADA5-A033-1766-A61211EB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75" y="3062236"/>
            <a:ext cx="3553321" cy="733527"/>
          </a:xfrm>
          <a:prstGeom prst="rect">
            <a:avLst/>
          </a:prstGeom>
        </p:spPr>
      </p:pic>
      <p:pic>
        <p:nvPicPr>
          <p:cNvPr id="6" name="Picture 5" descr="A map of a road&#10;&#10;AI-generated content may be incorrect.">
            <a:extLst>
              <a:ext uri="{FF2B5EF4-FFF2-40B4-BE49-F238E27FC236}">
                <a16:creationId xmlns:a16="http://schemas.microsoft.com/office/drawing/2014/main" id="{9975C33E-9889-078F-A891-C4DAE7C0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08" y="1920061"/>
            <a:ext cx="7045292" cy="49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1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48E455-DC36-189E-0883-E38D3BAB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Ever heard of </a:t>
            </a:r>
            <a:r>
              <a:rPr lang="en-GB" i="1" noProof="0" dirty="0"/>
              <a:t>Google Maps?</a:t>
            </a:r>
            <a:endParaRPr lang="en-GB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0E1C8C-654B-B847-6CCC-2C833D59B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Google can tell you the distance </a:t>
            </a:r>
            <a:br>
              <a:rPr lang="en-GB" noProof="0" dirty="0"/>
            </a:br>
            <a:r>
              <a:rPr lang="en-GB" noProof="0" dirty="0"/>
              <a:t>between several points</a:t>
            </a:r>
          </a:p>
          <a:p>
            <a:r>
              <a:rPr lang="en-GB" noProof="0" dirty="0"/>
              <a:t>On the mobile phone: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C4BEA-DDDD-FAAF-CEE0-59276BEC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274" y="0"/>
            <a:ext cx="336026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60056-3B0D-AE38-74A0-75F42ABDF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201" y="0"/>
            <a:ext cx="349962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A9BDE-141B-4271-BDF8-B5DB3C4C5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330" y="0"/>
            <a:ext cx="3367631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043303-C19B-6277-85AB-275F02E04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171" y="0"/>
            <a:ext cx="3479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CCF3E6-79DC-BCE2-141F-800915F1D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Using the </a:t>
            </a:r>
            <a:br>
              <a:rPr lang="en-GB" noProof="0" dirty="0"/>
            </a:br>
            <a:r>
              <a:rPr lang="en-GB" sz="8000" noProof="0" dirty="0">
                <a:solidFill>
                  <a:srgbClr val="CAE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SATELLITES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to help us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F8D535-5B3B-C0EA-C52C-EEA77CD32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029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0DBF7-F494-BFBC-4808-69763864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are – satellites? What is – GPS?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18B765-78AC-3F61-4EAB-610EE8D99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>
                <a:hlinkClick r:id="rId2"/>
              </a:rPr>
              <a:t>How does </a:t>
            </a:r>
            <a:br>
              <a:rPr lang="en-GB" sz="2000" noProof="0" dirty="0">
                <a:hlinkClick r:id="rId2"/>
              </a:rPr>
            </a:br>
            <a:r>
              <a:rPr lang="en-GB" sz="2000" noProof="0" dirty="0">
                <a:hlinkClick r:id="rId2"/>
              </a:rPr>
              <a:t>GPS work?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DB5F-FF7A-E1F2-0EE5-F1970E1C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03" y="1438274"/>
            <a:ext cx="9721897" cy="54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046F-E505-33E9-D5FE-A92DDD50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With satellites, we can...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B334-9725-7CC0-5A95-85C61AB61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Know „exactly” where we are </a:t>
            </a:r>
          </a:p>
          <a:p>
            <a:pPr lvl="1"/>
            <a:r>
              <a:rPr lang="en-GB" noProof="0" dirty="0"/>
              <a:t>To a few meters</a:t>
            </a:r>
          </a:p>
          <a:p>
            <a:pPr lvl="1"/>
            <a:r>
              <a:rPr lang="en-GB" noProof="0" dirty="0"/>
              <a:t>Depending on the weather, </a:t>
            </a:r>
            <a:br>
              <a:rPr lang="en-GB" noProof="0" dirty="0"/>
            </a:br>
            <a:r>
              <a:rPr lang="en-GB" noProof="0" dirty="0"/>
              <a:t>the buildings, ... </a:t>
            </a:r>
          </a:p>
          <a:p>
            <a:pPr lvl="1"/>
            <a:endParaRPr lang="en-GB" noProof="0" dirty="0"/>
          </a:p>
          <a:p>
            <a:r>
              <a:rPr lang="en-GB" noProof="0" dirty="0"/>
              <a:t>Record where we walk, run, bike...</a:t>
            </a:r>
          </a:p>
          <a:p>
            <a:pPr lvl="1"/>
            <a:r>
              <a:rPr lang="en-GB" noProof="0" dirty="0"/>
              <a:t>Using special apps</a:t>
            </a:r>
          </a:p>
          <a:p>
            <a:pPr lvl="1"/>
            <a:r>
              <a:rPr lang="en-GB" noProof="0" dirty="0"/>
              <a:t>Although with some „mistakes”</a:t>
            </a:r>
          </a:p>
          <a:p>
            <a:r>
              <a:rPr lang="en-GB" noProof="0" dirty="0"/>
              <a:t>And then show it on the map </a:t>
            </a:r>
          </a:p>
          <a:p>
            <a:pPr lvl="1"/>
            <a:r>
              <a:rPr lang="en-GB" noProof="0" dirty="0"/>
              <a:t>To do more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FA36B-D808-8CCC-BAE0-96D1A7179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253" y="1052703"/>
            <a:ext cx="520125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4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colorful speech bubbles&#10;&#10;Description automatically generated">
            <a:extLst>
              <a:ext uri="{FF2B5EF4-FFF2-40B4-BE49-F238E27FC236}">
                <a16:creationId xmlns:a16="http://schemas.microsoft.com/office/drawing/2014/main" id="{F48AEFD8-1385-9229-13B1-E735E326CB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35" y="3429000"/>
            <a:ext cx="4909529" cy="3428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AEE257-5433-30E1-E906-E63F773C2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Let’s go and measure!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AF425A-6B40-52C4-5B35-5C78957AEF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97146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BD5F8-37F7-8AC1-A250-4159313A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5 groups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2C88D5-87A6-9F1D-9C98-49F3F725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Group 5: Who has a </a:t>
            </a:r>
            <a:r>
              <a:rPr lang="en-GB" b="1" noProof="0" dirty="0"/>
              <a:t>smart watch</a:t>
            </a:r>
            <a:r>
              <a:rPr lang="en-GB" noProof="0" dirty="0"/>
              <a:t>?</a:t>
            </a:r>
          </a:p>
          <a:p>
            <a:r>
              <a:rPr lang="en-GB" noProof="0" dirty="0"/>
              <a:t>Group 4: Who has a </a:t>
            </a:r>
            <a:r>
              <a:rPr lang="en-GB" b="1" noProof="0" dirty="0"/>
              <a:t>mobile phone with Internet access</a:t>
            </a:r>
            <a:r>
              <a:rPr lang="en-GB" noProof="0" dirty="0"/>
              <a:t>?</a:t>
            </a:r>
          </a:p>
          <a:p>
            <a:r>
              <a:rPr lang="en-GB" noProof="0" dirty="0"/>
              <a:t>Group 3: Who has a </a:t>
            </a:r>
            <a:r>
              <a:rPr lang="en-GB" b="1" noProof="0" dirty="0"/>
              <a:t>mobile phone without Internet access?</a:t>
            </a:r>
          </a:p>
          <a:p>
            <a:pPr marL="0" indent="0">
              <a:buNone/>
            </a:pPr>
            <a:br>
              <a:rPr lang="en-GB" b="1" noProof="0" dirty="0"/>
            </a:br>
            <a:r>
              <a:rPr lang="en-GB" b="1" noProof="0" dirty="0"/>
              <a:t>Pupils without a phone:</a:t>
            </a:r>
          </a:p>
          <a:p>
            <a:r>
              <a:rPr lang="en-GB" noProof="0" dirty="0"/>
              <a:t>Group 2: Who wants to </a:t>
            </a:r>
            <a:r>
              <a:rPr lang="en-GB" b="1" noProof="0" dirty="0"/>
              <a:t>record a GPX track with our phones?</a:t>
            </a:r>
          </a:p>
          <a:p>
            <a:r>
              <a:rPr lang="en-GB" noProof="0" dirty="0"/>
              <a:t>Group 1: Who just wants to </a:t>
            </a:r>
            <a:r>
              <a:rPr lang="en-GB" b="1" noProof="0" dirty="0"/>
              <a:t>walk and count the steps</a:t>
            </a:r>
            <a:r>
              <a:rPr lang="en-GB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0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C38B-3560-D494-053E-4BCC57F7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Let’s go out to experiment...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E385E-0FF6-3BB3-956D-F6D13A0CB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7" name="Picture 6" descr="A group of people dancing&#10;&#10;Description automatically generated">
            <a:extLst>
              <a:ext uri="{FF2B5EF4-FFF2-40B4-BE49-F238E27FC236}">
                <a16:creationId xmlns:a16="http://schemas.microsoft.com/office/drawing/2014/main" id="{B305B7BB-4410-D2E6-42D7-39C0B2CB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91" y="1926452"/>
            <a:ext cx="8792817" cy="47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5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EFE"/>
            </a:gs>
            <a:gs pos="74000">
              <a:srgbClr val="EAFEF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plant in a pot&#10;&#10;Description automatically generated">
            <a:extLst>
              <a:ext uri="{FF2B5EF4-FFF2-40B4-BE49-F238E27FC236}">
                <a16:creationId xmlns:a16="http://schemas.microsoft.com/office/drawing/2014/main" id="{DE5F7BAF-ECB3-F105-8E61-88FA9C759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91" y="4577161"/>
            <a:ext cx="2356109" cy="2310389"/>
          </a:xfrm>
          <a:prstGeom prst="rect">
            <a:avLst/>
          </a:prstGeom>
        </p:spPr>
      </p:pic>
      <p:pic>
        <p:nvPicPr>
          <p:cNvPr id="9" name="Picture 8" descr="A blue and white cloud with lines and dots&#10;&#10;Description automatically generated">
            <a:extLst>
              <a:ext uri="{FF2B5EF4-FFF2-40B4-BE49-F238E27FC236}">
                <a16:creationId xmlns:a16="http://schemas.microsoft.com/office/drawing/2014/main" id="{4B554610-783B-7354-328D-EFDCCC768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54" y="-11753"/>
            <a:ext cx="3736846" cy="1733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432A52-F605-2E2D-AC72-4F690393C6A9}"/>
              </a:ext>
            </a:extLst>
          </p:cNvPr>
          <p:cNvSpPr/>
          <p:nvPr/>
        </p:nvSpPr>
        <p:spPr>
          <a:xfrm>
            <a:off x="0" y="6682594"/>
            <a:ext cx="12334672" cy="218603"/>
          </a:xfrm>
          <a:prstGeom prst="rect">
            <a:avLst/>
          </a:prstGeom>
          <a:solidFill>
            <a:srgbClr val="95DA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A5F526EE-45C1-F7FF-0DF3-BF686E00A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3441292"/>
            <a:ext cx="3062277" cy="3331148"/>
          </a:xfrm>
          <a:prstGeom prst="rect">
            <a:avLst/>
          </a:prstGeom>
        </p:spPr>
      </p:pic>
      <p:pic>
        <p:nvPicPr>
          <p:cNvPr id="3" name="Picture 2" descr="A blue and white graphic of a building&#10;&#10;Description automatically generated">
            <a:extLst>
              <a:ext uri="{FF2B5EF4-FFF2-40B4-BE49-F238E27FC236}">
                <a16:creationId xmlns:a16="http://schemas.microsoft.com/office/drawing/2014/main" id="{C56BF194-2B28-F79D-74D5-DEA8D931D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5391563"/>
            <a:ext cx="1345474" cy="1400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4ECDBF-C039-DBE2-429C-92BBE61C6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1" y="4821645"/>
            <a:ext cx="3398396" cy="14573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C3CB2D4-DF6A-8EBF-FEB8-4F1765995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0.14713 -0.00255 L -0.25911 0.01365 L -0.40286 -0.02014 L -0.57643 0.00069 L -0.80495 -0.01875 " pathEditMode="relative" ptsTypes="AAAAAA">
                                      <p:cBhvr>
                                        <p:cTn id="13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C859-65EC-1A0D-5281-6C98E6AB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And let’s see what we’ve found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DE7E-6A7E-45F7-7AB0-E86C990A1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Results comparison?</a:t>
            </a:r>
          </a:p>
          <a:p>
            <a:endParaRPr lang="en-GB" noProof="0" dirty="0"/>
          </a:p>
          <a:p>
            <a:r>
              <a:rPr lang="en-GB" noProof="0" dirty="0"/>
              <a:t>Google My maps: </a:t>
            </a:r>
          </a:p>
          <a:p>
            <a:pPr lvl="1"/>
            <a:r>
              <a:rPr lang="en-GB" noProof="0" dirty="0">
                <a:hlinkClick r:id="rId2"/>
              </a:rPr>
              <a:t>https://mymaps.google.com/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226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4D62-56FC-212F-5E44-9DD0666E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think about this?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C29594-62DD-5145-421F-E18E60963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Why were there the differences?</a:t>
            </a:r>
          </a:p>
          <a:p>
            <a:r>
              <a:rPr lang="en-GB" noProof="0" dirty="0"/>
              <a:t>Which results are the most correct?</a:t>
            </a:r>
          </a:p>
          <a:p>
            <a:r>
              <a:rPr lang="en-GB" noProof="0" dirty="0"/>
              <a:t>Can you trust the results?</a:t>
            </a:r>
          </a:p>
          <a:p>
            <a:r>
              <a:rPr lang="en-GB" noProof="0" dirty="0"/>
              <a:t>Is it worth it? Is it important? </a:t>
            </a:r>
          </a:p>
        </p:txBody>
      </p:sp>
      <p:pic>
        <p:nvPicPr>
          <p:cNvPr id="8" name="Content Placeholder 4" descr="A cartoon of a person with question marks&#10;&#10;Description automatically generated">
            <a:extLst>
              <a:ext uri="{FF2B5EF4-FFF2-40B4-BE49-F238E27FC236}">
                <a16:creationId xmlns:a16="http://schemas.microsoft.com/office/drawing/2014/main" id="{0C99CFBE-93C0-2F64-BF0E-1FCB4CDF3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47" y="1140101"/>
            <a:ext cx="4938713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2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64D-89F9-450C-02F1-5E44BBB6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So.</a:t>
            </a:r>
            <a:r>
              <a:rPr lang="en-GB" noProof="0" dirty="0"/>
              <a:t>.. How was it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653A-7373-F29E-42DD-E8BF5E3B7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4" name="Picture 2" descr="La Emoción De Escala Emoji · Imagen gratis en Pixabay">
            <a:extLst>
              <a:ext uri="{FF2B5EF4-FFF2-40B4-BE49-F238E27FC236}">
                <a16:creationId xmlns:a16="http://schemas.microsoft.com/office/drawing/2014/main" id="{C169EE50-875C-295A-1A36-980A97FF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4" y="2001775"/>
            <a:ext cx="10620812" cy="36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0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339CB-4194-CA5E-C5C9-FDB517978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92473"/>
            <a:ext cx="11938000" cy="24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3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E860E-1A8E-4C15-D264-65917AEB5035}"/>
              </a:ext>
            </a:extLst>
          </p:cNvPr>
          <p:cNvSpPr/>
          <p:nvPr/>
        </p:nvSpPr>
        <p:spPr>
          <a:xfrm>
            <a:off x="0" y="6682594"/>
            <a:ext cx="12192000" cy="218603"/>
          </a:xfrm>
          <a:prstGeom prst="rect">
            <a:avLst/>
          </a:prstGeom>
          <a:solidFill>
            <a:srgbClr val="CAED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B1C18-F7E0-9D2D-DEB4-9721BFB5A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95" y="5165405"/>
            <a:ext cx="2919896" cy="1364302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608443A-6E7A-8A0F-F88F-AF627E4AB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963" y="5801849"/>
            <a:ext cx="6639398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25400" algn="ctr">
              <a:lnSpc>
                <a:spcPct val="107000"/>
              </a:lnSpc>
              <a:spcAft>
                <a:spcPts val="800"/>
              </a:spcAft>
            </a:pP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Co-funded by the European Union.  Views  and  opinions  expressed are however those of the author(s) only and </a:t>
            </a:r>
            <a:b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 not necessarily reflect those of the European Union or the European Education and Culture Executive Agency (EACEA). Neither the European Union nor EACEA can be held responsible for them.  </a:t>
            </a:r>
            <a:b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Erasmus+ Project 2023-1-NL01-KA210-SCH-000157821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data-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dRiven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n-GB" sz="1050" u="sng" noProof="0" dirty="0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050" u="sng" noProof="0" dirty="0" err="1">
                <a:solidFill>
                  <a:srgbClr val="408B1D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en-GB" sz="1050" noProof="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]</a:t>
            </a:r>
            <a:endParaRPr lang="en-GB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B2D5244-12DA-D2F3-BA43-6757E19C4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886" y="5154751"/>
            <a:ext cx="6639398" cy="5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u="none" strike="noStrike" noProof="0" dirty="0">
                <a:solidFill>
                  <a:srgbClr val="408B1D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www.kidsdirectors.eu</a:t>
            </a:r>
            <a:endParaRPr lang="en-GB" sz="2400" noProof="0" dirty="0">
              <a:solidFill>
                <a:srgbClr val="408B1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0AD79C5E-9D1F-8D30-BB0B-82FABBDC4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7"/>
          <a:stretch/>
        </p:blipFill>
        <p:spPr>
          <a:xfrm>
            <a:off x="-1" y="2161658"/>
            <a:ext cx="1022537" cy="1467884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7A6B5C8F-807C-4692-6CEE-3FD5ED80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04" r="70201" b="-2"/>
          <a:stretch>
            <a:fillRect/>
          </a:stretch>
        </p:blipFill>
        <p:spPr bwMode="auto">
          <a:xfrm>
            <a:off x="1509160" y="2378848"/>
            <a:ext cx="377825" cy="3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 blue envelope with lines&#10;&#10;Description automatically generated">
            <a:extLst>
              <a:ext uri="{FF2B5EF4-FFF2-40B4-BE49-F238E27FC236}">
                <a16:creationId xmlns:a16="http://schemas.microsoft.com/office/drawing/2014/main" id="{8171C2C9-5D02-BD96-968F-43B35502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81" y="3037084"/>
            <a:ext cx="566738" cy="4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6F3BB72B-CB31-18E5-D253-2A681D70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97" y="2430555"/>
            <a:ext cx="22213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DIRECTORSproject</a:t>
            </a:r>
            <a:endParaRPr kumimoji="0" lang="en-GB" sz="40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609A9D2-B426-0974-6091-9C2EA3E6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997" y="3185480"/>
            <a:ext cx="2365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info@kidsdirectors.eu</a:t>
            </a:r>
            <a:endParaRPr kumimoji="0" lang="en-GB" sz="40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7BD8E66-145D-9216-B257-3F04E3BA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28" y="1657367"/>
            <a:ext cx="52339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Contact information:</a:t>
            </a:r>
            <a:endParaRPr kumimoji="0" lang="en-GB" sz="11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A1718DE-CAAD-CF38-677A-20A344FF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93" y="2481464"/>
            <a:ext cx="405815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Assoc. Prof. </a:t>
            </a:r>
            <a:r>
              <a:rPr kumimoji="0" lang="en-GB" sz="9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Ivana Bosnić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ivana.bosnic@fer.unizg.hr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University of Zagreb</a:t>
            </a:r>
            <a:b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Faculty of Electrical Engineering and Computing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1C5D067-4AEE-D6C5-6626-A5EC0983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782" y="2493636"/>
            <a:ext cx="4196032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Assist. Prof. </a:t>
            </a:r>
            <a:r>
              <a:rPr kumimoji="0" lang="en-GB" sz="8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Ana </a:t>
            </a:r>
            <a:r>
              <a:rPr kumimoji="0" lang="en-GB" sz="1600" b="0" i="0" u="none" strike="noStrike" cap="none" normalizeH="0" baseline="0" noProof="0" dirty="0" err="1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Kuveždić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Divjak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ana.kuvezdic.divjak@geof.unizg.hr</a:t>
            </a:r>
            <a:endParaRPr kumimoji="0" lang="en-GB" sz="110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University of Zagreb</a:t>
            </a:r>
            <a:b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Faculty of Geodesy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9" descr="A qr code with green dots&#10;&#10;Description automatically generated">
            <a:extLst>
              <a:ext uri="{FF2B5EF4-FFF2-40B4-BE49-F238E27FC236}">
                <a16:creationId xmlns:a16="http://schemas.microsoft.com/office/drawing/2014/main" id="{07AA39C4-CB65-B1FF-1D5F-5B81EB2C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2" y="481786"/>
            <a:ext cx="907176" cy="8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olorful flags on a black background&#10;&#10;Description automatically generated">
            <a:extLst>
              <a:ext uri="{FF2B5EF4-FFF2-40B4-BE49-F238E27FC236}">
                <a16:creationId xmlns:a16="http://schemas.microsoft.com/office/drawing/2014/main" id="{10EA9DFF-CA2C-6613-DA0C-77FF5FD8F2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7" r="80822"/>
          <a:stretch/>
        </p:blipFill>
        <p:spPr bwMode="auto">
          <a:xfrm rot="1133832" flipV="1">
            <a:off x="11543577" y="4884601"/>
            <a:ext cx="731338" cy="728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A tree with a bird in it&#10;&#10;Description automatically generated">
            <a:extLst>
              <a:ext uri="{FF2B5EF4-FFF2-40B4-BE49-F238E27FC236}">
                <a16:creationId xmlns:a16="http://schemas.microsoft.com/office/drawing/2014/main" id="{A2DF9C17-26F7-4367-BEC1-D85DD0C5AC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>
          <a:xfrm>
            <a:off x="10549021" y="4814367"/>
            <a:ext cx="1551942" cy="1868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D89E81-4F8A-720E-A781-4E68BE7FA02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45" r="54296" b="-1"/>
          <a:stretch/>
        </p:blipFill>
        <p:spPr bwMode="auto">
          <a:xfrm>
            <a:off x="9665434" y="1"/>
            <a:ext cx="2526566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66956-F4E4-094D-C7F9-CC8C2EBAA47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4" t="-18344" r="8592" b="-1"/>
          <a:stretch/>
        </p:blipFill>
        <p:spPr bwMode="auto">
          <a:xfrm flipH="1">
            <a:off x="10639508" y="481786"/>
            <a:ext cx="1552492" cy="46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5E9D6BC7-4FED-49E3-F1A7-C2C029F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952" y="2421180"/>
            <a:ext cx="4058152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5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Universitair</a:t>
            </a:r>
            <a:r>
              <a:rPr kumimoji="0" lang="en-GB" sz="105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050" b="0" i="0" u="none" strike="noStrike" cap="none" normalizeH="0" baseline="0" noProof="0" dirty="0" err="1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Hoofddocent</a:t>
            </a:r>
            <a:endParaRPr kumimoji="0" lang="en-GB" sz="1050" b="0" i="0" u="none" strike="noStrike" cap="none" normalizeH="0" baseline="0" noProof="0" dirty="0">
              <a:ln>
                <a:noFill/>
              </a:ln>
              <a:solidFill>
                <a:srgbClr val="162A4D"/>
              </a:solidFill>
              <a:effectLst/>
              <a:latin typeface="Roboto" panose="020000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rgbClr val="F3326E"/>
                </a:solidFill>
                <a:effectLst/>
                <a:latin typeface="Comic Neue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Bastiaan van Loenen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B.vanLoenen@tudelft.nl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noProof="0" dirty="0">
                <a:ln>
                  <a:noFill/>
                </a:ln>
                <a:solidFill>
                  <a:srgbClr val="162A4D"/>
                </a:solidFill>
                <a:effectLst/>
                <a:latin typeface="Roboto" panose="02000000000000000000" pitchFamily="2" charset="0"/>
                <a:ea typeface="Aptos" panose="020B0004020202020204" pitchFamily="34" charset="0"/>
                <a:cs typeface="Arial" panose="020B0604020202020204" pitchFamily="34" charset="0"/>
              </a:rPr>
              <a:t>Delft University of Technology</a:t>
            </a:r>
            <a:endParaRPr kumimoji="0" lang="en-GB" sz="3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4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rgbClr val="EAFEF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1883BD-056C-B42B-D0F3-00B6F7492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3069">
            <a:off x="-159936" y="4108753"/>
            <a:ext cx="4204853" cy="32158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6D0D93B-85B3-15CA-10EE-9D0365BF8E31}"/>
              </a:ext>
            </a:extLst>
          </p:cNvPr>
          <p:cNvSpPr/>
          <p:nvPr/>
        </p:nvSpPr>
        <p:spPr>
          <a:xfrm>
            <a:off x="3590677" y="4682262"/>
            <a:ext cx="147719" cy="134661"/>
          </a:xfrm>
          <a:prstGeom prst="ellipse">
            <a:avLst/>
          </a:prstGeom>
          <a:solidFill>
            <a:srgbClr val="FC2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8F1066-E0B4-80E6-0984-85875DB76097}"/>
              </a:ext>
            </a:extLst>
          </p:cNvPr>
          <p:cNvSpPr/>
          <p:nvPr/>
        </p:nvSpPr>
        <p:spPr>
          <a:xfrm>
            <a:off x="3221655" y="4968935"/>
            <a:ext cx="117418" cy="107039"/>
          </a:xfrm>
          <a:prstGeom prst="ellipse">
            <a:avLst/>
          </a:prstGeom>
          <a:solidFill>
            <a:srgbClr val="14C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715F6F-747D-936E-837E-47BCA3082BEE}"/>
              </a:ext>
            </a:extLst>
          </p:cNvPr>
          <p:cNvSpPr/>
          <p:nvPr/>
        </p:nvSpPr>
        <p:spPr>
          <a:xfrm>
            <a:off x="2881553" y="4368789"/>
            <a:ext cx="145419" cy="132565"/>
          </a:xfrm>
          <a:prstGeom prst="ellipse">
            <a:avLst/>
          </a:prstGeom>
          <a:solidFill>
            <a:srgbClr val="FA9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363F7F-D622-D36E-0E9E-CC158C283116}"/>
              </a:ext>
            </a:extLst>
          </p:cNvPr>
          <p:cNvSpPr/>
          <p:nvPr/>
        </p:nvSpPr>
        <p:spPr>
          <a:xfrm>
            <a:off x="820294" y="3651714"/>
            <a:ext cx="117418" cy="107039"/>
          </a:xfrm>
          <a:prstGeom prst="ellipse">
            <a:avLst/>
          </a:prstGeom>
          <a:solidFill>
            <a:srgbClr val="14C3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3FF53D0-4391-482A-567E-EBB5E17B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262468" y="3738768"/>
            <a:ext cx="209114" cy="24126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414301C-EA4D-3D49-46D4-BF6469E5D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1653116" y="3584599"/>
            <a:ext cx="209114" cy="2412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1AB8801-878D-67DE-4956-C719F9F05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61542">
            <a:off x="1130943" y="3274201"/>
            <a:ext cx="305620" cy="28520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71A0500-CF43-5A3C-81E0-20E41B5893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66">
            <a:off x="3321747" y="4172499"/>
            <a:ext cx="227547" cy="2175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0DD5503-9366-92BC-7983-E321CFF83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666">
            <a:off x="2366119" y="3637895"/>
            <a:ext cx="227547" cy="21752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B2D9B34-02FA-B332-9275-90EA8A378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2336">
            <a:off x="3477682" y="5232310"/>
            <a:ext cx="209114" cy="241267"/>
          </a:xfrm>
          <a:prstGeom prst="rect">
            <a:avLst/>
          </a:prstGeom>
        </p:spPr>
      </p:pic>
      <p:pic>
        <p:nvPicPr>
          <p:cNvPr id="23" name="Picture 22" descr="A colorful flag on a string&#10;&#10;Description automatically generated">
            <a:extLst>
              <a:ext uri="{FF2B5EF4-FFF2-40B4-BE49-F238E27FC236}">
                <a16:creationId xmlns:a16="http://schemas.microsoft.com/office/drawing/2014/main" id="{4971F591-E571-18C4-9F1B-129BB19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96" y="-5885"/>
            <a:ext cx="5240004" cy="187528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6CE5095-BE90-961D-E5D0-856744D7E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0606" y="1695478"/>
            <a:ext cx="475194" cy="65544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041470B-6499-1AC5-B6DA-C390D9EC16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86734" y="3001344"/>
            <a:ext cx="162090" cy="2581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1A53712-DD23-FECE-D2DE-ABEFEAF1074E}"/>
              </a:ext>
            </a:extLst>
          </p:cNvPr>
          <p:cNvGrpSpPr/>
          <p:nvPr/>
        </p:nvGrpSpPr>
        <p:grpSpPr>
          <a:xfrm>
            <a:off x="6105115" y="3314993"/>
            <a:ext cx="4617057" cy="1954587"/>
            <a:chOff x="6105115" y="3314993"/>
            <a:chExt cx="4617057" cy="19545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19D135-A7AC-7EBD-2E81-6F16D00986FA}"/>
                </a:ext>
              </a:extLst>
            </p:cNvPr>
            <p:cNvSpPr txBox="1"/>
            <p:nvPr/>
          </p:nvSpPr>
          <p:spPr>
            <a:xfrm>
              <a:off x="6105115" y="3314993"/>
              <a:ext cx="46170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noProof="0" dirty="0">
                  <a:solidFill>
                    <a:srgbClr val="162A4D"/>
                  </a:solidFill>
                  <a:latin typeface="Comic Neue" panose="02000000000000000000" pitchFamily="2" charset="0"/>
                </a:rPr>
                <a:t>WELCOME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A5E3CD-C4BB-B1C4-02C4-56494C31E4BB}"/>
                </a:ext>
              </a:extLst>
            </p:cNvPr>
            <p:cNvSpPr txBox="1"/>
            <p:nvPr/>
          </p:nvSpPr>
          <p:spPr>
            <a:xfrm>
              <a:off x="6105115" y="4407806"/>
              <a:ext cx="461705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0" b="1" noProof="0" dirty="0">
                  <a:solidFill>
                    <a:srgbClr val="162A4D"/>
                  </a:solidFill>
                  <a:latin typeface="Comic Neue" panose="02000000000000000000" pitchFamily="2" charset="0"/>
                </a:rPr>
                <a:t>to DIRECTORS!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F04E1E-495B-B380-5DE2-E1DEFA5C1095}"/>
              </a:ext>
            </a:extLst>
          </p:cNvPr>
          <p:cNvSpPr txBox="1"/>
          <p:nvPr/>
        </p:nvSpPr>
        <p:spPr>
          <a:xfrm>
            <a:off x="5195778" y="5449291"/>
            <a:ext cx="46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Welkom!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AF2B7D-E32F-3263-AB4D-F23ECED67F34}"/>
              </a:ext>
            </a:extLst>
          </p:cNvPr>
          <p:cNvSpPr txBox="1"/>
          <p:nvPr/>
        </p:nvSpPr>
        <p:spPr>
          <a:xfrm>
            <a:off x="7921713" y="5449291"/>
            <a:ext cx="46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Dobro </a:t>
            </a:r>
            <a:r>
              <a:rPr lang="en-GB" sz="4800" noProof="0" dirty="0" err="1">
                <a:solidFill>
                  <a:srgbClr val="FC275B"/>
                </a:solidFill>
                <a:latin typeface="Comic Neue" panose="02000000000000000000" pitchFamily="2" charset="0"/>
              </a:rPr>
              <a:t>došli</a:t>
            </a:r>
            <a:r>
              <a:rPr lang="en-GB" sz="4800" noProof="0" dirty="0">
                <a:solidFill>
                  <a:srgbClr val="FC275B"/>
                </a:solidFill>
                <a:latin typeface="Comic Neue" panose="02000000000000000000" pitchFamily="2" charset="0"/>
              </a:rPr>
              <a:t>!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8C9B4461-5F26-1E55-97A8-B17EAF0A55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185" y="357591"/>
            <a:ext cx="2249357" cy="4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25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669A-C0D2-E293-5D14-3BDA1A6E7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Data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02B2F-1DF6-A4A8-9413-53E8D45C0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5" name="Picture 4" descr="A colorful arrows in a circle&#10;&#10;Description automatically generated">
            <a:extLst>
              <a:ext uri="{FF2B5EF4-FFF2-40B4-BE49-F238E27FC236}">
                <a16:creationId xmlns:a16="http://schemas.microsoft.com/office/drawing/2014/main" id="{CE8E935A-590E-0142-ED1F-ED346661E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80" y="-1289291"/>
            <a:ext cx="8607921" cy="86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369B5-A46C-0FC1-6C2D-496E98888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Technology to the Rescue! </a:t>
            </a:r>
            <a:br>
              <a:rPr lang="en-GB" noProof="0" dirty="0"/>
            </a:br>
            <a:r>
              <a:rPr lang="en-GB" noProof="0" dirty="0"/>
              <a:t>Or not?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1E9F332-680E-939D-8357-1FD8869088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5" name="Picture 4" descr="A couple of cartoon characters&#10;&#10;Description automatically generated">
            <a:extLst>
              <a:ext uri="{FF2B5EF4-FFF2-40B4-BE49-F238E27FC236}">
                <a16:creationId xmlns:a16="http://schemas.microsoft.com/office/drawing/2014/main" id="{34F6CC12-530F-9F54-04F8-D7D0040B3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04" y="3494723"/>
            <a:ext cx="5404145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B4CC-7BED-E3B0-2CA4-534960AD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Do you remember what we did last time?</a:t>
            </a:r>
          </a:p>
        </p:txBody>
      </p:sp>
      <p:pic>
        <p:nvPicPr>
          <p:cNvPr id="5" name="Content Placeholder 4" descr="A black background with white spots&#10;&#10;Description automatically generated">
            <a:extLst>
              <a:ext uri="{FF2B5EF4-FFF2-40B4-BE49-F238E27FC236}">
                <a16:creationId xmlns:a16="http://schemas.microsoft.com/office/drawing/2014/main" id="{EABEF808-8A07-816E-99B2-32937554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86" y="1438275"/>
            <a:ext cx="7534627" cy="4938713"/>
          </a:xfrm>
        </p:spPr>
      </p:pic>
    </p:spTree>
    <p:extLst>
      <p:ext uri="{BB962C8B-B14F-4D97-AF65-F5344CB8AC3E}">
        <p14:creationId xmlns:p14="http://schemas.microsoft.com/office/powerpoint/2010/main" val="102331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C2E8-F9E2-9CE5-C630-8BDBD207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have some homework?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B062B-5B1F-F62C-5475-17BBD03BF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What did you find out?</a:t>
            </a:r>
          </a:p>
        </p:txBody>
      </p:sp>
      <p:pic>
        <p:nvPicPr>
          <p:cNvPr id="5" name="Picture 4" descr="A stack of white papers&#10;&#10;Description automatically generated">
            <a:extLst>
              <a:ext uri="{FF2B5EF4-FFF2-40B4-BE49-F238E27FC236}">
                <a16:creationId xmlns:a16="http://schemas.microsoft.com/office/drawing/2014/main" id="{EFC27783-CB1E-E64D-222B-F32C4D0F4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50" y="1181262"/>
            <a:ext cx="7663643" cy="57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DFD3-0402-342C-70B8-3A0C782E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know...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F6A1-D6A8-D3D4-27BA-6CA3DCFBA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That you can make pictures by riding a bike?</a:t>
            </a: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endParaRPr lang="en-GB" sz="1400" noProof="0" dirty="0">
              <a:hlinkClick r:id="rId2"/>
            </a:endParaRPr>
          </a:p>
          <a:p>
            <a:pPr marL="0" indent="0">
              <a:buNone/>
            </a:pPr>
            <a:r>
              <a:rPr lang="en-GB" sz="1400" noProof="0" dirty="0">
                <a:hlinkClick r:id="rId2"/>
              </a:rPr>
              <a:t>https://www.boredpanda.com/bike-gps-doodle-stephen-lund/</a:t>
            </a:r>
            <a:r>
              <a:rPr lang="en-GB" sz="1400" noProof="0" dirty="0"/>
              <a:t> </a:t>
            </a:r>
          </a:p>
        </p:txBody>
      </p:sp>
      <p:pic>
        <p:nvPicPr>
          <p:cNvPr id="1026" name="Picture 2" descr="T-Rex terrorizes Beacon Hill Park (37.3 km, 1 h 43 min)">
            <a:extLst>
              <a:ext uri="{FF2B5EF4-FFF2-40B4-BE49-F238E27FC236}">
                <a16:creationId xmlns:a16="http://schemas.microsoft.com/office/drawing/2014/main" id="{D7D79FD3-71C7-0F6E-0B2B-AEC08480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26" y="2011408"/>
            <a:ext cx="6305973" cy="48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8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B6DA-3CF1-37B5-D980-1EF38605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Did you know...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D157-51F2-0238-7816-5E550D1B3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That we’re not the only ones testing these devices...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sz="1800" b="0" i="0" u="sng" strike="noStrike" noProof="0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2"/>
              </a:rPr>
              <a:t>https://medium.com/@importanttech/we-tested-mobile-gps-gnss-accuracy-and-found-some-surprising-results-b9ec35873e2e</a:t>
            </a:r>
            <a:r>
              <a:rPr lang="en-GB" sz="1800" b="0" i="0" noProof="0" dirty="0">
                <a:effectLst/>
                <a:latin typeface="Aptos" panose="020B0004020202020204" pitchFamily="34" charset="0"/>
              </a:rPr>
              <a:t> 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BE566E-877A-4458-9A05-A9F98FB7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01" y="1981201"/>
            <a:ext cx="7888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87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RECT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FC275B"/>
      </a:accent1>
      <a:accent2>
        <a:srgbClr val="CAED8A"/>
      </a:accent2>
      <a:accent3>
        <a:srgbClr val="408B1D"/>
      </a:accent3>
      <a:accent4>
        <a:srgbClr val="FA9208"/>
      </a:accent4>
      <a:accent5>
        <a:srgbClr val="14C3F5"/>
      </a:accent5>
      <a:accent6>
        <a:srgbClr val="CAED8A"/>
      </a:accent6>
      <a:hlink>
        <a:srgbClr val="408B1D"/>
      </a:hlink>
      <a:folHlink>
        <a:srgbClr val="CAED8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1C34E74B9F5498B3DE90B2271FE3F" ma:contentTypeVersion="13" ma:contentTypeDescription="Create a new document." ma:contentTypeScope="" ma:versionID="7b3721f2a72123691158ea53accc0045">
  <xsd:schema xmlns:xsd="http://www.w3.org/2001/XMLSchema" xmlns:xs="http://www.w3.org/2001/XMLSchema" xmlns:p="http://schemas.microsoft.com/office/2006/metadata/properties" xmlns:ns2="1cca73d9-c7f4-40e7-8137-d6367a8fc190" xmlns:ns3="68c6e79c-088d-4ed6-84c7-7785ab9b690f" targetNamespace="http://schemas.microsoft.com/office/2006/metadata/properties" ma:root="true" ma:fieldsID="ef824410a296d37acd0bd21cad4c6bdc" ns2:_="" ns3:_="">
    <xsd:import namespace="1cca73d9-c7f4-40e7-8137-d6367a8fc190"/>
    <xsd:import namespace="68c6e79c-088d-4ed6-84c7-7785ab9b6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a73d9-c7f4-40e7-8137-d6367a8f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d2f2e1c-c095-4710-afda-8e7acdb033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6e79c-088d-4ed6-84c7-7785ab9b690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77b8766-9410-4afe-8590-93dfd0c1d8f8}" ma:internalName="TaxCatchAll" ma:showField="CatchAllData" ma:web="68c6e79c-088d-4ed6-84c7-7785ab9b6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ca73d9-c7f4-40e7-8137-d6367a8fc190">
      <Terms xmlns="http://schemas.microsoft.com/office/infopath/2007/PartnerControls"/>
    </lcf76f155ced4ddcb4097134ff3c332f>
    <TaxCatchAll xmlns="68c6e79c-088d-4ed6-84c7-7785ab9b69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3F42DA-B5DC-4AD1-A2ED-0B5C5E811C06}"/>
</file>

<file path=customXml/itemProps2.xml><?xml version="1.0" encoding="utf-8"?>
<ds:datastoreItem xmlns:ds="http://schemas.openxmlformats.org/officeDocument/2006/customXml" ds:itemID="{3F21ACB8-2857-4775-8196-513EBE004C7B}">
  <ds:schemaRefs>
    <ds:schemaRef ds:uri="http://schemas.microsoft.com/office/2006/metadata/properties"/>
    <ds:schemaRef ds:uri="http://schemas.microsoft.com/office/infopath/2007/PartnerControls"/>
    <ds:schemaRef ds:uri="1cca73d9-c7f4-40e7-8137-d6367a8fc190"/>
    <ds:schemaRef ds:uri="68c6e79c-088d-4ed6-84c7-7785ab9b690f"/>
  </ds:schemaRefs>
</ds:datastoreItem>
</file>

<file path=customXml/itemProps3.xml><?xml version="1.0" encoding="utf-8"?>
<ds:datastoreItem xmlns:ds="http://schemas.openxmlformats.org/officeDocument/2006/customXml" ds:itemID="{3B888024-90B7-44D4-A0DE-36DD74470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9321</TotalTime>
  <Words>535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Calibri</vt:lpstr>
      <vt:lpstr>Comic Neue</vt:lpstr>
      <vt:lpstr>Roboto</vt:lpstr>
      <vt:lpstr>Office Theme</vt:lpstr>
      <vt:lpstr>PowerPoint Presentation</vt:lpstr>
      <vt:lpstr>PowerPoint Presentation</vt:lpstr>
      <vt:lpstr>PowerPoint Presentation</vt:lpstr>
      <vt:lpstr>Data Sources</vt:lpstr>
      <vt:lpstr>Technology to the Rescue!  Or not?</vt:lpstr>
      <vt:lpstr>Do you remember what we did last time?</vt:lpstr>
      <vt:lpstr>Did you have some homework? </vt:lpstr>
      <vt:lpstr>Did you know... </vt:lpstr>
      <vt:lpstr>Did you know...</vt:lpstr>
      <vt:lpstr>Today we will...</vt:lpstr>
      <vt:lpstr>Online tools for  measuring distances </vt:lpstr>
      <vt:lpstr>Ever heard of Google Maps?</vt:lpstr>
      <vt:lpstr>Ever heard of Google Maps?</vt:lpstr>
      <vt:lpstr>Using the  SATELLITES  to help us </vt:lpstr>
      <vt:lpstr>What are – satellites? What is – GPS?</vt:lpstr>
      <vt:lpstr>With satellites, we can...</vt:lpstr>
      <vt:lpstr>Let’s go and measure!</vt:lpstr>
      <vt:lpstr>5 groups</vt:lpstr>
      <vt:lpstr>Let’s go out to experiment... </vt:lpstr>
      <vt:lpstr>And let’s see what we’ve found out!</vt:lpstr>
      <vt:lpstr>What do you think about this?</vt:lpstr>
      <vt:lpstr>So... How was it today?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Kuveždić Divjak</dc:creator>
  <cp:lastModifiedBy>Ivana Bosnić</cp:lastModifiedBy>
  <cp:revision>42</cp:revision>
  <dcterms:created xsi:type="dcterms:W3CDTF">2024-09-10T08:51:00Z</dcterms:created>
  <dcterms:modified xsi:type="dcterms:W3CDTF">2025-07-18T11:25:24Z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0x010100D881C34E74B9F5498B3DE90B2271FE3F</vt:lpwstr>
  </property>
</Properties>
</file>